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385" r:id="rId2"/>
    <p:sldId id="1184" r:id="rId3"/>
    <p:sldId id="288" r:id="rId4"/>
    <p:sldId id="1161" r:id="rId5"/>
    <p:sldId id="1191" r:id="rId6"/>
    <p:sldId id="1173" r:id="rId7"/>
    <p:sldId id="1229" r:id="rId8"/>
    <p:sldId id="1190" r:id="rId9"/>
    <p:sldId id="259" r:id="rId10"/>
    <p:sldId id="1193" r:id="rId11"/>
    <p:sldId id="1175" r:id="rId12"/>
    <p:sldId id="291" r:id="rId13"/>
    <p:sldId id="314" r:id="rId14"/>
    <p:sldId id="263" r:id="rId15"/>
    <p:sldId id="266" r:id="rId16"/>
    <p:sldId id="275" r:id="rId17"/>
    <p:sldId id="276" r:id="rId18"/>
    <p:sldId id="1177" r:id="rId19"/>
    <p:sldId id="277" r:id="rId20"/>
    <p:sldId id="281" r:id="rId21"/>
    <p:sldId id="315" r:id="rId22"/>
    <p:sldId id="1176" r:id="rId23"/>
    <p:sldId id="269" r:id="rId24"/>
    <p:sldId id="1230" r:id="rId25"/>
    <p:sldId id="293" r:id="rId26"/>
    <p:sldId id="299" r:id="rId27"/>
    <p:sldId id="296" r:id="rId28"/>
    <p:sldId id="297" r:id="rId29"/>
    <p:sldId id="294" r:id="rId30"/>
    <p:sldId id="298" r:id="rId31"/>
    <p:sldId id="300" r:id="rId32"/>
    <p:sldId id="295" r:id="rId33"/>
    <p:sldId id="256" r:id="rId34"/>
    <p:sldId id="287" r:id="rId35"/>
    <p:sldId id="322" r:id="rId36"/>
    <p:sldId id="323" r:id="rId37"/>
    <p:sldId id="1221" r:id="rId38"/>
    <p:sldId id="1219" r:id="rId39"/>
    <p:sldId id="1222" r:id="rId40"/>
    <p:sldId id="1224" r:id="rId41"/>
    <p:sldId id="325" r:id="rId42"/>
    <p:sldId id="1223" r:id="rId43"/>
    <p:sldId id="1220" r:id="rId44"/>
    <p:sldId id="1195" r:id="rId45"/>
    <p:sldId id="1225" r:id="rId46"/>
    <p:sldId id="1226" r:id="rId47"/>
    <p:sldId id="1227" r:id="rId48"/>
    <p:sldId id="1185" r:id="rId49"/>
    <p:sldId id="1186" r:id="rId50"/>
    <p:sldId id="1231" r:id="rId51"/>
    <p:sldId id="1232" r:id="rId52"/>
    <p:sldId id="1233" r:id="rId53"/>
    <p:sldId id="1234" r:id="rId54"/>
    <p:sldId id="1235" r:id="rId55"/>
    <p:sldId id="1179" r:id="rId56"/>
    <p:sldId id="1187" r:id="rId57"/>
    <p:sldId id="1188" r:id="rId58"/>
    <p:sldId id="31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3" autoAdjust="0"/>
    <p:restoredTop sz="94660"/>
  </p:normalViewPr>
  <p:slideViewPr>
    <p:cSldViewPr snapToGrid="0">
      <p:cViewPr varScale="1">
        <p:scale>
          <a:sx n="82" d="100"/>
          <a:sy n="82" d="100"/>
        </p:scale>
        <p:origin x="133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A57FC-8694-491B-AA5F-CFEC3A0A505C}" type="datetimeFigureOut">
              <a:rPr lang="en-US" smtClean="0"/>
              <a:t>10/30/2019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705A15-6F11-4402-A4E3-9134C40785D2}" type="slidenum">
              <a:rPr lang="en-US" smtClean="0"/>
              <a:t>‹#›</a:t>
            </a:fld>
            <a:endParaRPr lang="en-US"/>
          </a:p>
        </p:txBody>
      </p:sp>
    </p:spTree>
    <p:extLst>
      <p:ext uri="{BB962C8B-B14F-4D97-AF65-F5344CB8AC3E}">
        <p14:creationId xmlns:p14="http://schemas.microsoft.com/office/powerpoint/2010/main" val="138071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BC759D28-678D-48B3-8C6A-CD09D58E7B4D}"/>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2A103C30-240A-4B30-90C0-C2B3D85AA0F4}"/>
              </a:ext>
            </a:extLst>
          </p:cNvPr>
          <p:cNvSpPr>
            <a:spLocks noGrp="1"/>
          </p:cNvSpPr>
          <p:nvPr>
            <p:ph type="body" idx="1"/>
          </p:nvPr>
        </p:nvSpPr>
        <p:spPr>
          <a:noFill/>
        </p:spPr>
        <p:txBody>
          <a:bodyPr/>
          <a:lstStyle/>
          <a:p>
            <a:r>
              <a:rPr lang="en-US" altLang="en-US" b="1" dirty="0">
                <a:latin typeface="Arial" panose="020B0604020202020204" pitchFamily="34" charset="0"/>
                <a:cs typeface="Arial" panose="020B0604020202020204" pitchFamily="34" charset="0"/>
              </a:rPr>
              <a:t>Fig. 7. </a:t>
            </a:r>
            <a:r>
              <a:rPr lang="en-US" altLang="en-US" dirty="0">
                <a:latin typeface="Arial" panose="020B0604020202020204" pitchFamily="34" charset="0"/>
                <a:cs typeface="Arial" panose="020B0604020202020204" pitchFamily="34" charset="0"/>
              </a:rPr>
              <a:t>PSA-experienced </a:t>
            </a:r>
            <a:r>
              <a:rPr lang="en-US" altLang="en-US" dirty="0" err="1">
                <a:latin typeface="Arial" panose="020B0604020202020204" pitchFamily="34" charset="0"/>
                <a:cs typeface="Arial" panose="020B0604020202020204" pitchFamily="34" charset="0"/>
              </a:rPr>
              <a:t>Rb</a:t>
            </a:r>
            <a:r>
              <a:rPr lang="en-US" altLang="en-US" dirty="0">
                <a:latin typeface="Arial" panose="020B0604020202020204" pitchFamily="34" charset="0"/>
                <a:cs typeface="Arial" panose="020B0604020202020204" pitchFamily="34" charset="0"/>
              </a:rPr>
              <a:t>&lt;sup&gt;low&lt;/sup&gt;</a:t>
            </a:r>
            <a:r>
              <a:rPr lang="en-US" altLang="en-US" dirty="0" err="1">
                <a:latin typeface="Arial" panose="020B0604020202020204" pitchFamily="34" charset="0"/>
                <a:cs typeface="Arial" panose="020B0604020202020204" pitchFamily="34" charset="0"/>
              </a:rPr>
              <a:t>Tem</a:t>
            </a:r>
            <a:r>
              <a:rPr lang="en-US" altLang="en-US" dirty="0">
                <a:latin typeface="Arial" panose="020B0604020202020204" pitchFamily="34" charset="0"/>
                <a:cs typeface="Arial" panose="020B0604020202020204" pitchFamily="34" charset="0"/>
              </a:rPr>
              <a:t> cells protect mice from leukocyte airway infiltration. WT mice were exposed to PSA or saline via oral gavage. PSA-experienced CD4&lt;sup&gt;+&lt;/sup&gt; T cells were harvested, sorted into </a:t>
            </a:r>
            <a:r>
              <a:rPr lang="en-US" altLang="en-US" dirty="0" err="1">
                <a:latin typeface="Arial" panose="020B0604020202020204" pitchFamily="34" charset="0"/>
                <a:cs typeface="Arial" panose="020B0604020202020204" pitchFamily="34" charset="0"/>
              </a:rPr>
              <a:t>Rb</a:t>
            </a:r>
            <a:r>
              <a:rPr lang="en-US" altLang="en-US" dirty="0">
                <a:latin typeface="Arial" panose="020B0604020202020204" pitchFamily="34" charset="0"/>
                <a:cs typeface="Arial" panose="020B0604020202020204" pitchFamily="34" charset="0"/>
              </a:rPr>
              <a:t>&lt;sup&gt;low&lt;/sup&gt;</a:t>
            </a:r>
            <a:r>
              <a:rPr lang="en-US" altLang="en-US" dirty="0" err="1">
                <a:latin typeface="Arial" panose="020B0604020202020204" pitchFamily="34" charset="0"/>
                <a:cs typeface="Arial" panose="020B0604020202020204" pitchFamily="34" charset="0"/>
              </a:rPr>
              <a:t>Tem</a:t>
            </a:r>
            <a:r>
              <a:rPr lang="en-US" altLang="en-US" dirty="0">
                <a:latin typeface="Arial" panose="020B0604020202020204" pitchFamily="34" charset="0"/>
                <a:cs typeface="Arial" panose="020B0604020202020204" pitchFamily="34" charset="0"/>
              </a:rPr>
              <a:t> and </a:t>
            </a:r>
            <a:r>
              <a:rPr lang="en-US" altLang="en-US" dirty="0" err="1">
                <a:latin typeface="Arial" panose="020B0604020202020204" pitchFamily="34" charset="0"/>
                <a:cs typeface="Arial" panose="020B0604020202020204" pitchFamily="34" charset="0"/>
              </a:rPr>
              <a:t>Rb</a:t>
            </a:r>
            <a:r>
              <a:rPr lang="en-US" altLang="en-US" dirty="0">
                <a:latin typeface="Arial" panose="020B0604020202020204" pitchFamily="34" charset="0"/>
                <a:cs typeface="Arial" panose="020B0604020202020204" pitchFamily="34" charset="0"/>
              </a:rPr>
              <a:t>&lt;sup&gt;hi&lt;/sup&gt; populations, and 6 × 10&lt;sup&gt;4&lt;/sup&gt; cells were adoptively transferred into OVA-sensitized WT recipients. On Day 7 of OVA or saline challenge, mice were sacrificed and lungs </a:t>
            </a:r>
            <a:r>
              <a:rPr lang="en-US" altLang="en-US" dirty="0" err="1">
                <a:latin typeface="Arial" panose="020B0604020202020204" pitchFamily="34" charset="0"/>
                <a:cs typeface="Arial" panose="020B0604020202020204" pitchFamily="34" charset="0"/>
              </a:rPr>
              <a:t>lavaged</a:t>
            </a:r>
            <a:r>
              <a:rPr lang="en-US" altLang="en-US" dirty="0">
                <a:latin typeface="Arial" panose="020B0604020202020204" pitchFamily="34" charset="0"/>
                <a:cs typeface="Arial" panose="020B0604020202020204" pitchFamily="34" charset="0"/>
              </a:rPr>
              <a:t> with saline. Recovered cells were analyzed by a </a:t>
            </a:r>
            <a:r>
              <a:rPr lang="en-US" altLang="en-US" dirty="0" err="1">
                <a:latin typeface="Arial" panose="020B0604020202020204" pitchFamily="34" charset="0"/>
                <a:cs typeface="Arial" panose="020B0604020202020204" pitchFamily="34" charset="0"/>
              </a:rPr>
              <a:t>Hemavet</a:t>
            </a:r>
            <a:r>
              <a:rPr lang="en-US" altLang="en-US" dirty="0">
                <a:latin typeface="Arial" panose="020B0604020202020204" pitchFamily="34" charset="0"/>
                <a:cs typeface="Arial" panose="020B0604020202020204" pitchFamily="34" charset="0"/>
              </a:rPr>
              <a:t> counter and plotted. PSA-experienced </a:t>
            </a:r>
            <a:r>
              <a:rPr lang="en-US" altLang="en-US" dirty="0" err="1">
                <a:latin typeface="Arial" panose="020B0604020202020204" pitchFamily="34" charset="0"/>
                <a:cs typeface="Arial" panose="020B0604020202020204" pitchFamily="34" charset="0"/>
              </a:rPr>
              <a:t>Rb</a:t>
            </a:r>
            <a:r>
              <a:rPr lang="en-US" altLang="en-US" dirty="0">
                <a:latin typeface="Arial" panose="020B0604020202020204" pitchFamily="34" charset="0"/>
                <a:cs typeface="Arial" panose="020B0604020202020204" pitchFamily="34" charset="0"/>
              </a:rPr>
              <a:t>&lt;sup&gt;low&lt;/sup&gt; but not </a:t>
            </a:r>
            <a:r>
              <a:rPr lang="en-US" altLang="en-US" dirty="0" err="1">
                <a:latin typeface="Arial" panose="020B0604020202020204" pitchFamily="34" charset="0"/>
                <a:cs typeface="Arial" panose="020B0604020202020204" pitchFamily="34" charset="0"/>
              </a:rPr>
              <a:t>Rb</a:t>
            </a:r>
            <a:r>
              <a:rPr lang="en-US" altLang="en-US" dirty="0">
                <a:latin typeface="Arial" panose="020B0604020202020204" pitchFamily="34" charset="0"/>
                <a:cs typeface="Arial" panose="020B0604020202020204" pitchFamily="34" charset="0"/>
              </a:rPr>
              <a:t>&lt;sup&gt;hi&lt;/sup&gt; T cells were able to prevent leukocyte infiltration into the airways. * = P &lt; 0.05; # = P &gt; 0.05. P value calculated from Student's T-test. Error bars show mean with SEM.
</a:t>
            </a:r>
          </a:p>
        </p:txBody>
      </p:sp>
      <p:sp>
        <p:nvSpPr>
          <p:cNvPr id="16388" name="Slide Number Placeholder 3">
            <a:extLst>
              <a:ext uri="{FF2B5EF4-FFF2-40B4-BE49-F238E27FC236}">
                <a16:creationId xmlns:a16="http://schemas.microsoft.com/office/drawing/2014/main" id="{475E2EE2-241A-45F2-9551-AEFF59D668E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C1896D4D-BD9F-4235-8DA4-C9B6D44C8C74}" type="slidenum">
              <a:rPr lang="en-US" altLang="en-US" sz="1200"/>
              <a:pPr algn="r" eaLnBrk="1" hangingPunct="1"/>
              <a:t>33</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BC21C9-18DF-4EF0-9CE8-30C310F93B05}"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1030159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C21C9-18DF-4EF0-9CE8-30C310F93B05}"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3527331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C21C9-18DF-4EF0-9CE8-30C310F93B05}"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101385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C21C9-18DF-4EF0-9CE8-30C310F93B05}"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108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BC21C9-18DF-4EF0-9CE8-30C310F93B05}" type="datetimeFigureOut">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2767576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BC21C9-18DF-4EF0-9CE8-30C310F93B05}"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4097547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BC21C9-18DF-4EF0-9CE8-30C310F93B05}" type="datetimeFigureOut">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54381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BC21C9-18DF-4EF0-9CE8-30C310F93B05}" type="datetimeFigureOut">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2515183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BC21C9-18DF-4EF0-9CE8-30C310F93B05}" type="datetimeFigureOut">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360776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BC21C9-18DF-4EF0-9CE8-30C310F93B05}"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306663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BC21C9-18DF-4EF0-9CE8-30C310F93B05}" type="datetimeFigureOut">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A3A56-07F3-4658-8C90-41237262EFFA}" type="slidenum">
              <a:rPr lang="en-US" smtClean="0"/>
              <a:t>‹#›</a:t>
            </a:fld>
            <a:endParaRPr lang="en-US"/>
          </a:p>
        </p:txBody>
      </p:sp>
    </p:spTree>
    <p:extLst>
      <p:ext uri="{BB962C8B-B14F-4D97-AF65-F5344CB8AC3E}">
        <p14:creationId xmlns:p14="http://schemas.microsoft.com/office/powerpoint/2010/main" val="3617265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25">
          <a:fgClr>
            <a:schemeClr val="accent4">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C21C9-18DF-4EF0-9CE8-30C310F93B05}" type="datetimeFigureOut">
              <a:rPr lang="en-US" smtClean="0"/>
              <a:t>10/30/2019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A3A56-07F3-4658-8C90-41237262EFFA}" type="slidenum">
              <a:rPr lang="en-US" smtClean="0"/>
              <a:t>‹#›</a:t>
            </a:fld>
            <a:endParaRPr lang="en-US"/>
          </a:p>
        </p:txBody>
      </p:sp>
    </p:spTree>
    <p:extLst>
      <p:ext uri="{BB962C8B-B14F-4D97-AF65-F5344CB8AC3E}">
        <p14:creationId xmlns:p14="http://schemas.microsoft.com/office/powerpoint/2010/main" val="22619207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6"/>
          <p:cNvSpPr>
            <a:spLocks noGrp="1" noChangeArrowheads="1"/>
          </p:cNvSpPr>
          <p:nvPr>
            <p:ph type="sldNum" sz="quarter" idx="12"/>
          </p:nvPr>
        </p:nvSpPr>
        <p:spPr bwMode="auto">
          <a:xfrm>
            <a:off x="6858000" y="62484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92AD7E-9A5C-4F5B-B6BE-C947046D5099}" type="slidenum">
              <a:rPr lang="en-AU" altLang="en-US" sz="1200" smtClean="0">
                <a:solidFill>
                  <a:srgbClr val="898989"/>
                </a:solidFill>
              </a:rPr>
              <a:pPr>
                <a:spcBef>
                  <a:spcPct val="0"/>
                </a:spcBef>
                <a:buFontTx/>
                <a:buNone/>
              </a:pPr>
              <a:t>1</a:t>
            </a:fld>
            <a:endParaRPr lang="en-AU" altLang="en-US" sz="1200">
              <a:solidFill>
                <a:srgbClr val="898989"/>
              </a:solidFill>
            </a:endParaRPr>
          </a:p>
        </p:txBody>
      </p:sp>
      <p:sp>
        <p:nvSpPr>
          <p:cNvPr id="6147" name="Rectangle 2"/>
          <p:cNvSpPr>
            <a:spLocks noGrp="1" noChangeArrowheads="1"/>
          </p:cNvSpPr>
          <p:nvPr>
            <p:ph type="ctrTitle"/>
          </p:nvPr>
        </p:nvSpPr>
        <p:spPr>
          <a:xfrm>
            <a:off x="1434152" y="1273105"/>
            <a:ext cx="6498609" cy="1470025"/>
          </a:xfrm>
        </p:spPr>
        <p:txBody>
          <a:bodyPr/>
          <a:lstStyle/>
          <a:p>
            <a:pPr eaLnBrk="1" hangingPunct="1"/>
            <a:r>
              <a:rPr lang="en-AU" altLang="en-US" sz="2800" dirty="0">
                <a:latin typeface="Arial" panose="020B0604020202020204" pitchFamily="34" charset="0"/>
              </a:rPr>
              <a:t>Multiple Comparisons and p-hacking</a:t>
            </a:r>
          </a:p>
        </p:txBody>
      </p:sp>
      <p:sp>
        <p:nvSpPr>
          <p:cNvPr id="2" name="TextBox 1"/>
          <p:cNvSpPr txBox="1"/>
          <p:nvPr/>
        </p:nvSpPr>
        <p:spPr>
          <a:xfrm>
            <a:off x="3235657" y="4114870"/>
            <a:ext cx="2895600" cy="707886"/>
          </a:xfrm>
          <a:prstGeom prst="rect">
            <a:avLst/>
          </a:prstGeom>
          <a:noFill/>
        </p:spPr>
        <p:txBody>
          <a:bodyPr wrap="square" rtlCol="0">
            <a:spAutoFit/>
          </a:bodyPr>
          <a:lstStyle/>
          <a:p>
            <a:pPr algn="ctr"/>
            <a:r>
              <a:rPr lang="en-US" sz="2000" dirty="0"/>
              <a:t>Kathleen </a:t>
            </a:r>
            <a:r>
              <a:rPr lang="en-US" sz="2000" dirty="0" err="1"/>
              <a:t>Torkko</a:t>
            </a:r>
            <a:endParaRPr lang="en-US" sz="2000" dirty="0"/>
          </a:p>
          <a:p>
            <a:pPr algn="ctr"/>
            <a:r>
              <a:rPr lang="en-US" sz="2000" dirty="0"/>
              <a:t>October 30,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450" y="981166"/>
            <a:ext cx="7941100" cy="5170646"/>
          </a:xfrm>
          <a:prstGeom prst="rect">
            <a:avLst/>
          </a:prstGeom>
        </p:spPr>
        <p:txBody>
          <a:bodyPr wrap="square">
            <a:spAutoFit/>
          </a:bodyPr>
          <a:lstStyle/>
          <a:p>
            <a:r>
              <a:rPr lang="en-US" sz="2400" dirty="0"/>
              <a:t>Different Approaches To Control Type I Errors</a:t>
            </a:r>
          </a:p>
          <a:p>
            <a:r>
              <a:rPr lang="en-US" dirty="0"/>
              <a:t>Most apply a simple formula to a series of “raw” p-values</a:t>
            </a:r>
          </a:p>
          <a:p>
            <a:endParaRPr lang="en-US" dirty="0"/>
          </a:p>
          <a:p>
            <a:r>
              <a:rPr lang="en-US" dirty="0"/>
              <a:t>• </a:t>
            </a:r>
            <a:r>
              <a:rPr lang="en-US" b="1" dirty="0"/>
              <a:t>Family-wise error rate: the probability of at least one type I error</a:t>
            </a:r>
          </a:p>
          <a:p>
            <a:r>
              <a:rPr lang="en-US" dirty="0"/>
              <a:t>	Classic approach; more conservative</a:t>
            </a:r>
          </a:p>
          <a:p>
            <a:endParaRPr lang="en-US" dirty="0"/>
          </a:p>
          <a:p>
            <a:r>
              <a:rPr lang="en-US" dirty="0"/>
              <a:t>• </a:t>
            </a:r>
            <a:r>
              <a:rPr lang="en-US" b="1" dirty="0"/>
              <a:t>False discovery rate (FDR) is the expected proportion of Type I errors among the    	rejected hypotheses</a:t>
            </a:r>
          </a:p>
          <a:p>
            <a:r>
              <a:rPr lang="en-US" dirty="0"/>
              <a:t>	More popular recently – controls the average proportion of ‘false discoveries’</a:t>
            </a:r>
          </a:p>
          <a:p>
            <a:endParaRPr lang="en-US" dirty="0"/>
          </a:p>
          <a:p>
            <a:r>
              <a:rPr lang="en-US" dirty="0"/>
              <a:t>• Positive false discovery rate (</a:t>
            </a:r>
            <a:r>
              <a:rPr lang="en-US" dirty="0" err="1"/>
              <a:t>pFDR</a:t>
            </a:r>
            <a:r>
              <a:rPr lang="en-US" dirty="0"/>
              <a:t>): the rate that discoveries are False</a:t>
            </a:r>
          </a:p>
          <a:p>
            <a:endParaRPr lang="en-US" dirty="0"/>
          </a:p>
          <a:p>
            <a:r>
              <a:rPr lang="en-US" dirty="0"/>
              <a:t>• Per comparison error rate (PCER): the expected value of the number of Type I 	errors over the number of hypotheses,</a:t>
            </a:r>
          </a:p>
          <a:p>
            <a:endParaRPr lang="en-US" dirty="0"/>
          </a:p>
          <a:p>
            <a:r>
              <a:rPr lang="en-US" dirty="0"/>
              <a:t>• Per-family error rate (PFER): the expected number of Type I errors</a:t>
            </a:r>
          </a:p>
          <a:p>
            <a:endParaRPr lang="en-US" dirty="0"/>
          </a:p>
          <a:p>
            <a:endParaRPr lang="en-US" dirty="0"/>
          </a:p>
        </p:txBody>
      </p:sp>
    </p:spTree>
    <p:extLst>
      <p:ext uri="{BB962C8B-B14F-4D97-AF65-F5344CB8AC3E}">
        <p14:creationId xmlns:p14="http://schemas.microsoft.com/office/powerpoint/2010/main" val="3183000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D5219-DA8C-4DAD-9061-66AD1AA15D70}"/>
              </a:ext>
            </a:extLst>
          </p:cNvPr>
          <p:cNvSpPr txBox="1"/>
          <p:nvPr/>
        </p:nvSpPr>
        <p:spPr>
          <a:xfrm>
            <a:off x="1963988" y="965451"/>
            <a:ext cx="4901470" cy="461665"/>
          </a:xfrm>
          <a:prstGeom prst="rect">
            <a:avLst/>
          </a:prstGeom>
          <a:noFill/>
        </p:spPr>
        <p:txBody>
          <a:bodyPr wrap="none" rtlCol="0">
            <a:spAutoFit/>
          </a:bodyPr>
          <a:lstStyle/>
          <a:p>
            <a:r>
              <a:rPr lang="en-US" sz="2400" dirty="0"/>
              <a:t>What is the “family” in “family-wise”?</a:t>
            </a:r>
          </a:p>
        </p:txBody>
      </p:sp>
      <p:sp>
        <p:nvSpPr>
          <p:cNvPr id="4" name="Rectangle 3">
            <a:extLst>
              <a:ext uri="{FF2B5EF4-FFF2-40B4-BE49-F238E27FC236}">
                <a16:creationId xmlns:a16="http://schemas.microsoft.com/office/drawing/2014/main" id="{058D8790-116B-442D-BF3B-F1B39B6AE266}"/>
              </a:ext>
            </a:extLst>
          </p:cNvPr>
          <p:cNvSpPr/>
          <p:nvPr/>
        </p:nvSpPr>
        <p:spPr>
          <a:xfrm>
            <a:off x="1129808" y="1959579"/>
            <a:ext cx="7281080" cy="3477875"/>
          </a:xfrm>
          <a:prstGeom prst="rect">
            <a:avLst/>
          </a:prstGeom>
        </p:spPr>
        <p:txBody>
          <a:bodyPr wrap="square">
            <a:spAutoFit/>
          </a:bodyPr>
          <a:lstStyle/>
          <a:p>
            <a:r>
              <a:rPr lang="en-US" sz="2000" dirty="0"/>
              <a:t>The term “</a:t>
            </a:r>
            <a:r>
              <a:rPr lang="en-US" sz="2000" b="1" dirty="0"/>
              <a:t>familywise</a:t>
            </a:r>
            <a:r>
              <a:rPr lang="en-US" sz="2000" dirty="0"/>
              <a:t>” </a:t>
            </a:r>
            <a:r>
              <a:rPr lang="en-US" sz="2000" b="1" dirty="0"/>
              <a:t>error rate</a:t>
            </a:r>
            <a:r>
              <a:rPr lang="en-US" sz="2000" dirty="0"/>
              <a:t> comes from </a:t>
            </a:r>
            <a:r>
              <a:rPr lang="en-US" sz="2000" b="1" dirty="0"/>
              <a:t>family</a:t>
            </a:r>
            <a:r>
              <a:rPr lang="en-US" sz="2000" dirty="0"/>
              <a:t> of tests, which is the technical definition for a series of tests (p</a:t>
            </a:r>
            <a:r>
              <a:rPr lang="en-US" dirty="0"/>
              <a:t>erforming multiple hypotheses tests) </a:t>
            </a:r>
            <a:r>
              <a:rPr lang="en-US" sz="2000" dirty="0"/>
              <a:t>on data</a:t>
            </a:r>
          </a:p>
          <a:p>
            <a:endParaRPr lang="en-US" sz="2000" dirty="0"/>
          </a:p>
          <a:p>
            <a:r>
              <a:rPr lang="en-US" sz="2000" dirty="0"/>
              <a:t>Example: you hypothesize that SNPs in the VDR gene are associated with prostate cancer. You genotyped 20 SNPs in people with and without prostate cancer. You do a chi-square test on the proportions of the at-risk genotype for each SNP individually by cancer yes/no. You have tested the same hypothesis 20 times.</a:t>
            </a:r>
          </a:p>
          <a:p>
            <a:endParaRPr lang="en-US" sz="2000" dirty="0">
              <a:solidFill>
                <a:srgbClr val="222222"/>
              </a:solidFill>
              <a:latin typeface="Arial" panose="020B0604020202020204" pitchFamily="34" charset="0"/>
            </a:endParaRPr>
          </a:p>
          <a:p>
            <a:endParaRPr lang="en-US" sz="2000" dirty="0"/>
          </a:p>
        </p:txBody>
      </p:sp>
    </p:spTree>
    <p:extLst>
      <p:ext uri="{BB962C8B-B14F-4D97-AF65-F5344CB8AC3E}">
        <p14:creationId xmlns:p14="http://schemas.microsoft.com/office/powerpoint/2010/main" val="2332491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8F7F2-0999-4FF2-844B-3E9CD6ACAF03}"/>
              </a:ext>
            </a:extLst>
          </p:cNvPr>
          <p:cNvPicPr>
            <a:picLocks noChangeAspect="1"/>
          </p:cNvPicPr>
          <p:nvPr/>
        </p:nvPicPr>
        <p:blipFill>
          <a:blip r:embed="rId2"/>
          <a:stretch>
            <a:fillRect/>
          </a:stretch>
        </p:blipFill>
        <p:spPr>
          <a:xfrm>
            <a:off x="159844" y="968764"/>
            <a:ext cx="8575964" cy="1438296"/>
          </a:xfrm>
          <a:prstGeom prst="rect">
            <a:avLst/>
          </a:prstGeom>
        </p:spPr>
      </p:pic>
      <p:sp>
        <p:nvSpPr>
          <p:cNvPr id="5" name="Rectangle 4">
            <a:extLst>
              <a:ext uri="{FF2B5EF4-FFF2-40B4-BE49-F238E27FC236}">
                <a16:creationId xmlns:a16="http://schemas.microsoft.com/office/drawing/2014/main" id="{D0229F8D-1488-4281-A7D7-D9A15F82DA3A}"/>
              </a:ext>
            </a:extLst>
          </p:cNvPr>
          <p:cNvSpPr/>
          <p:nvPr/>
        </p:nvSpPr>
        <p:spPr>
          <a:xfrm>
            <a:off x="473429" y="2828071"/>
            <a:ext cx="2719014" cy="369332"/>
          </a:xfrm>
          <a:prstGeom prst="rect">
            <a:avLst/>
          </a:prstGeom>
        </p:spPr>
        <p:txBody>
          <a:bodyPr wrap="none">
            <a:spAutoFit/>
          </a:bodyPr>
          <a:lstStyle/>
          <a:p>
            <a:r>
              <a:rPr lang="en-US" dirty="0"/>
              <a:t>FWER: 𝑃𝑟𝑜𝑏𝑎𝑏𝑖𝑙𝑖𝑡𝑦(𝑉 ≥ 1) </a:t>
            </a:r>
          </a:p>
        </p:txBody>
      </p:sp>
      <p:sp>
        <p:nvSpPr>
          <p:cNvPr id="6" name="Rectangle 5">
            <a:extLst>
              <a:ext uri="{FF2B5EF4-FFF2-40B4-BE49-F238E27FC236}">
                <a16:creationId xmlns:a16="http://schemas.microsoft.com/office/drawing/2014/main" id="{3F224DB4-880F-4CB0-832F-5DDB6F9628F1}"/>
              </a:ext>
            </a:extLst>
          </p:cNvPr>
          <p:cNvSpPr/>
          <p:nvPr/>
        </p:nvSpPr>
        <p:spPr>
          <a:xfrm>
            <a:off x="3402639" y="2725771"/>
            <a:ext cx="5140860" cy="707886"/>
          </a:xfrm>
          <a:prstGeom prst="rect">
            <a:avLst/>
          </a:prstGeom>
        </p:spPr>
        <p:txBody>
          <a:bodyPr wrap="square">
            <a:spAutoFit/>
          </a:bodyPr>
          <a:lstStyle/>
          <a:p>
            <a:r>
              <a:rPr lang="en-US" sz="2000" dirty="0"/>
              <a:t>Probability of making at least one incorrect rejection of a null hypothesis (a false positive)</a:t>
            </a:r>
          </a:p>
        </p:txBody>
      </p:sp>
      <p:sp>
        <p:nvSpPr>
          <p:cNvPr id="7" name="Rectangle 6">
            <a:extLst>
              <a:ext uri="{FF2B5EF4-FFF2-40B4-BE49-F238E27FC236}">
                <a16:creationId xmlns:a16="http://schemas.microsoft.com/office/drawing/2014/main" id="{628351F2-7DCF-4709-8828-8FBE3CF7C5F4}"/>
              </a:ext>
            </a:extLst>
          </p:cNvPr>
          <p:cNvSpPr/>
          <p:nvPr/>
        </p:nvSpPr>
        <p:spPr>
          <a:xfrm>
            <a:off x="551666" y="3772269"/>
            <a:ext cx="2085827" cy="369332"/>
          </a:xfrm>
          <a:prstGeom prst="rect">
            <a:avLst/>
          </a:prstGeom>
        </p:spPr>
        <p:txBody>
          <a:bodyPr wrap="none">
            <a:spAutoFit/>
          </a:bodyPr>
          <a:lstStyle/>
          <a:p>
            <a:r>
              <a:rPr lang="en-US" dirty="0"/>
              <a:t>FDR: 𝐴𝑣𝑒𝑟𝑎𝑔𝑒 𝑉 / R</a:t>
            </a:r>
          </a:p>
        </p:txBody>
      </p:sp>
      <p:sp>
        <p:nvSpPr>
          <p:cNvPr id="8" name="Rectangle 7">
            <a:extLst>
              <a:ext uri="{FF2B5EF4-FFF2-40B4-BE49-F238E27FC236}">
                <a16:creationId xmlns:a16="http://schemas.microsoft.com/office/drawing/2014/main" id="{62A45B53-8DFC-49F4-8129-D70EA70AFB55}"/>
              </a:ext>
            </a:extLst>
          </p:cNvPr>
          <p:cNvSpPr/>
          <p:nvPr/>
        </p:nvSpPr>
        <p:spPr>
          <a:xfrm>
            <a:off x="2859206" y="3772269"/>
            <a:ext cx="6066429" cy="1631216"/>
          </a:xfrm>
          <a:prstGeom prst="rect">
            <a:avLst/>
          </a:prstGeom>
        </p:spPr>
        <p:txBody>
          <a:bodyPr wrap="square">
            <a:spAutoFit/>
          </a:bodyPr>
          <a:lstStyle/>
          <a:p>
            <a:r>
              <a:rPr lang="en-US" sz="2000" dirty="0"/>
              <a:t>Average proportion of false discoveries [the expected proportion of false discoveries among all discoveries (results with p</a:t>
            </a:r>
            <a:r>
              <a:rPr lang="en-US" sz="2000" u="sng" dirty="0"/>
              <a:t>&lt;</a:t>
            </a:r>
            <a:r>
              <a:rPr lang="en-US" sz="2000" dirty="0"/>
              <a:t>0.05 from statistical tests)] </a:t>
            </a:r>
          </a:p>
          <a:p>
            <a:endParaRPr lang="en-US" sz="2000" dirty="0"/>
          </a:p>
          <a:p>
            <a:r>
              <a:rPr lang="en-US" sz="2000" dirty="0"/>
              <a:t>Better when there are many multiple comparisons</a:t>
            </a:r>
          </a:p>
        </p:txBody>
      </p:sp>
      <p:sp>
        <p:nvSpPr>
          <p:cNvPr id="2" name="TextBox 1">
            <a:extLst>
              <a:ext uri="{FF2B5EF4-FFF2-40B4-BE49-F238E27FC236}">
                <a16:creationId xmlns:a16="http://schemas.microsoft.com/office/drawing/2014/main" id="{0320FE8F-D30A-42C1-871F-9BE00E3A623F}"/>
              </a:ext>
            </a:extLst>
          </p:cNvPr>
          <p:cNvSpPr txBox="1"/>
          <p:nvPr/>
        </p:nvSpPr>
        <p:spPr>
          <a:xfrm>
            <a:off x="3702760" y="400983"/>
            <a:ext cx="1887312" cy="461665"/>
          </a:xfrm>
          <a:prstGeom prst="rect">
            <a:avLst/>
          </a:prstGeom>
          <a:noFill/>
        </p:spPr>
        <p:txBody>
          <a:bodyPr wrap="none" rtlCol="0">
            <a:spAutoFit/>
          </a:bodyPr>
          <a:lstStyle/>
          <a:p>
            <a:r>
              <a:rPr lang="en-US" sz="2400" dirty="0"/>
              <a:t>FWER vs. FDR</a:t>
            </a:r>
          </a:p>
        </p:txBody>
      </p:sp>
    </p:spTree>
    <p:extLst>
      <p:ext uri="{BB962C8B-B14F-4D97-AF65-F5344CB8AC3E}">
        <p14:creationId xmlns:p14="http://schemas.microsoft.com/office/powerpoint/2010/main" val="377048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84059F-885B-455D-8BBA-76AB31D65488}"/>
              </a:ext>
            </a:extLst>
          </p:cNvPr>
          <p:cNvSpPr/>
          <p:nvPr/>
        </p:nvSpPr>
        <p:spPr>
          <a:xfrm>
            <a:off x="762815" y="1604455"/>
            <a:ext cx="7862673" cy="4708981"/>
          </a:xfrm>
          <a:prstGeom prst="rect">
            <a:avLst/>
          </a:prstGeom>
        </p:spPr>
        <p:txBody>
          <a:bodyPr wrap="square">
            <a:spAutoFit/>
          </a:bodyPr>
          <a:lstStyle/>
          <a:p>
            <a:r>
              <a:rPr lang="en-US" sz="2000" dirty="0"/>
              <a:t>Divide the α threshold for determining significance (typically 0.05) by the number of tests that were performed and use the resulting number as the new threshold. </a:t>
            </a:r>
          </a:p>
          <a:p>
            <a:r>
              <a:rPr lang="en-US" sz="2000" dirty="0"/>
              <a:t>									</a:t>
            </a:r>
            <a:r>
              <a:rPr lang="en-US" sz="2000" u="sng" dirty="0"/>
              <a:t>New Threshold</a:t>
            </a:r>
          </a:p>
          <a:p>
            <a:r>
              <a:rPr lang="en-US" sz="2000" dirty="0"/>
              <a:t>4 comparisons		</a:t>
            </a:r>
            <a:r>
              <a:rPr lang="en-US" sz="2000" dirty="0">
                <a:latin typeface="Symbol" panose="05050102010706020507" pitchFamily="18" charset="2"/>
              </a:rPr>
              <a:t>a</a:t>
            </a:r>
            <a:r>
              <a:rPr lang="en-US" sz="2000" dirty="0"/>
              <a:t> = 0.05/4 = 		0.0125</a:t>
            </a:r>
          </a:p>
          <a:p>
            <a:r>
              <a:rPr lang="en-US" sz="2000" dirty="0"/>
              <a:t>10 comparisons		</a:t>
            </a:r>
            <a:r>
              <a:rPr lang="en-US" sz="2000" dirty="0">
                <a:latin typeface="Symbol" panose="05050102010706020507" pitchFamily="18" charset="2"/>
              </a:rPr>
              <a:t>a</a:t>
            </a:r>
            <a:r>
              <a:rPr lang="en-US" sz="2000" dirty="0"/>
              <a:t> = 0.05/10 = 	0.005</a:t>
            </a:r>
          </a:p>
          <a:p>
            <a:r>
              <a:rPr lang="en-US" sz="2000" dirty="0"/>
              <a:t>100 comparisons	</a:t>
            </a:r>
            <a:r>
              <a:rPr lang="en-US" sz="2000" dirty="0">
                <a:latin typeface="Symbol" panose="05050102010706020507" pitchFamily="18" charset="2"/>
              </a:rPr>
              <a:t>	a</a:t>
            </a:r>
            <a:r>
              <a:rPr lang="en-US" sz="2000" dirty="0"/>
              <a:t> = 0.05/100 = 	0.0005</a:t>
            </a:r>
          </a:p>
          <a:p>
            <a:endParaRPr lang="en-US" sz="2000" dirty="0"/>
          </a:p>
          <a:p>
            <a:r>
              <a:rPr lang="en-US" sz="2000" dirty="0"/>
              <a:t>If the threshold is lowered in this way, the probability of finding at least one false positive result in any of the multiple statistical tests is 5%. </a:t>
            </a:r>
          </a:p>
          <a:p>
            <a:endParaRPr lang="en-US" sz="2000" dirty="0"/>
          </a:p>
          <a:p>
            <a:r>
              <a:rPr lang="en-US" sz="2000" dirty="0"/>
              <a:t>	i.e., the family-wise error rate is controlled</a:t>
            </a:r>
          </a:p>
          <a:p>
            <a:endParaRPr lang="en-US" sz="2000" dirty="0"/>
          </a:p>
          <a:p>
            <a:r>
              <a:rPr lang="en-US" sz="2000" dirty="0"/>
              <a:t>Although easy to use, Bonferroni is very conservative </a:t>
            </a:r>
          </a:p>
          <a:p>
            <a:r>
              <a:rPr lang="en-US" sz="2000" dirty="0"/>
              <a:t>	Increases risk of a Type II error (false negative)</a:t>
            </a:r>
          </a:p>
        </p:txBody>
      </p:sp>
      <p:sp>
        <p:nvSpPr>
          <p:cNvPr id="3" name="Rectangle 2">
            <a:extLst>
              <a:ext uri="{FF2B5EF4-FFF2-40B4-BE49-F238E27FC236}">
                <a16:creationId xmlns:a16="http://schemas.microsoft.com/office/drawing/2014/main" id="{D66FC429-1478-482A-BF94-8BE4447AD65E}"/>
              </a:ext>
            </a:extLst>
          </p:cNvPr>
          <p:cNvSpPr/>
          <p:nvPr/>
        </p:nvSpPr>
        <p:spPr>
          <a:xfrm>
            <a:off x="1350818" y="486013"/>
            <a:ext cx="6005946" cy="1138773"/>
          </a:xfrm>
          <a:prstGeom prst="rect">
            <a:avLst/>
          </a:prstGeom>
        </p:spPr>
        <p:txBody>
          <a:bodyPr wrap="square">
            <a:spAutoFit/>
          </a:bodyPr>
          <a:lstStyle/>
          <a:p>
            <a:pPr algn="ctr"/>
            <a:r>
              <a:rPr lang="en-US" sz="2400" dirty="0"/>
              <a:t>FWER: The Bonferroni correction (1936)</a:t>
            </a:r>
          </a:p>
          <a:p>
            <a:pPr algn="ctr"/>
            <a:r>
              <a:rPr lang="it-IT" sz="2000" dirty="0"/>
              <a:t>Italian mathematician Carlo Emilio Bonferroni </a:t>
            </a:r>
            <a:endParaRPr lang="en-US" sz="2000" dirty="0"/>
          </a:p>
          <a:p>
            <a:pPr algn="ctr"/>
            <a:r>
              <a:rPr lang="en-US" sz="2400" dirty="0"/>
              <a:t> </a:t>
            </a:r>
          </a:p>
        </p:txBody>
      </p:sp>
    </p:spTree>
    <p:extLst>
      <p:ext uri="{BB962C8B-B14F-4D97-AF65-F5344CB8AC3E}">
        <p14:creationId xmlns:p14="http://schemas.microsoft.com/office/powerpoint/2010/main" val="1603425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7E3A64-4AA9-4D31-B5A9-257637AE9A0F}"/>
              </a:ext>
            </a:extLst>
          </p:cNvPr>
          <p:cNvSpPr/>
          <p:nvPr/>
        </p:nvSpPr>
        <p:spPr>
          <a:xfrm>
            <a:off x="690581" y="485200"/>
            <a:ext cx="5564041" cy="1200329"/>
          </a:xfrm>
          <a:prstGeom prst="rect">
            <a:avLst/>
          </a:prstGeom>
        </p:spPr>
        <p:txBody>
          <a:bodyPr wrap="square">
            <a:spAutoFit/>
          </a:bodyPr>
          <a:lstStyle/>
          <a:p>
            <a:r>
              <a:rPr lang="en-US" dirty="0">
                <a:solidFill>
                  <a:srgbClr val="000000"/>
                </a:solidFill>
              </a:rPr>
              <a:t>Example: García-</a:t>
            </a:r>
            <a:r>
              <a:rPr lang="en-US" dirty="0" err="1">
                <a:solidFill>
                  <a:srgbClr val="000000"/>
                </a:solidFill>
              </a:rPr>
              <a:t>Arenzana</a:t>
            </a:r>
            <a:r>
              <a:rPr lang="en-US" dirty="0">
                <a:solidFill>
                  <a:srgbClr val="000000"/>
                </a:solidFill>
              </a:rPr>
              <a:t> et al. (Int. J. Cancer: 134, 1916–1925 ; 2014) tested associations of 25 dietary variables with mammographic density, an important risk factor for breast cancer</a:t>
            </a:r>
            <a:endParaRPr lang="en-US" dirty="0"/>
          </a:p>
        </p:txBody>
      </p:sp>
      <p:pic>
        <p:nvPicPr>
          <p:cNvPr id="3" name="Picture 2">
            <a:extLst>
              <a:ext uri="{FF2B5EF4-FFF2-40B4-BE49-F238E27FC236}">
                <a16:creationId xmlns:a16="http://schemas.microsoft.com/office/drawing/2014/main" id="{1087BE99-423A-4DB1-93E2-F7F020FFE112}"/>
              </a:ext>
            </a:extLst>
          </p:cNvPr>
          <p:cNvPicPr>
            <a:picLocks noChangeAspect="1"/>
          </p:cNvPicPr>
          <p:nvPr/>
        </p:nvPicPr>
        <p:blipFill>
          <a:blip r:embed="rId2"/>
          <a:stretch>
            <a:fillRect/>
          </a:stretch>
        </p:blipFill>
        <p:spPr>
          <a:xfrm>
            <a:off x="6254622" y="224058"/>
            <a:ext cx="2721657" cy="6409883"/>
          </a:xfrm>
          <a:prstGeom prst="rect">
            <a:avLst/>
          </a:prstGeom>
        </p:spPr>
      </p:pic>
      <p:sp>
        <p:nvSpPr>
          <p:cNvPr id="4" name="Rectangle 3">
            <a:extLst>
              <a:ext uri="{FF2B5EF4-FFF2-40B4-BE49-F238E27FC236}">
                <a16:creationId xmlns:a16="http://schemas.microsoft.com/office/drawing/2014/main" id="{133E1A4B-9C5C-499B-94F9-100A4DEDB3F8}"/>
              </a:ext>
            </a:extLst>
          </p:cNvPr>
          <p:cNvSpPr/>
          <p:nvPr/>
        </p:nvSpPr>
        <p:spPr>
          <a:xfrm>
            <a:off x="578728" y="2132219"/>
            <a:ext cx="5494355" cy="3785652"/>
          </a:xfrm>
          <a:prstGeom prst="rect">
            <a:avLst/>
          </a:prstGeom>
        </p:spPr>
        <p:txBody>
          <a:bodyPr wrap="square">
            <a:spAutoFit/>
          </a:bodyPr>
          <a:lstStyle/>
          <a:p>
            <a:r>
              <a:rPr lang="en-US" sz="2000" dirty="0">
                <a:solidFill>
                  <a:srgbClr val="000000"/>
                </a:solidFill>
              </a:rPr>
              <a:t>Five of the variables have “raw” p</a:t>
            </a:r>
            <a:r>
              <a:rPr lang="en-US" sz="2000" u="sng" dirty="0">
                <a:solidFill>
                  <a:srgbClr val="000000"/>
                </a:solidFill>
              </a:rPr>
              <a:t>&lt;</a:t>
            </a:r>
            <a:r>
              <a:rPr lang="en-US" sz="2000" dirty="0">
                <a:solidFill>
                  <a:srgbClr val="000000"/>
                </a:solidFill>
              </a:rPr>
              <a:t>0.05</a:t>
            </a:r>
          </a:p>
          <a:p>
            <a:endParaRPr lang="en-US" sz="2000" dirty="0">
              <a:solidFill>
                <a:srgbClr val="000000"/>
              </a:solidFill>
            </a:endParaRPr>
          </a:p>
          <a:p>
            <a:r>
              <a:rPr lang="en-US" sz="2000" dirty="0">
                <a:solidFill>
                  <a:srgbClr val="000000"/>
                </a:solidFill>
              </a:rPr>
              <a:t>With multiple testing, with 25 dietary variables, 1 or 2 might be false positives </a:t>
            </a:r>
          </a:p>
          <a:p>
            <a:endParaRPr lang="en-US" sz="2000" dirty="0">
              <a:solidFill>
                <a:srgbClr val="000000"/>
              </a:solidFill>
            </a:endParaRPr>
          </a:p>
          <a:p>
            <a:r>
              <a:rPr lang="en-US" sz="2000" dirty="0">
                <a:solidFill>
                  <a:srgbClr val="000000"/>
                </a:solidFill>
              </a:rPr>
              <a:t>Bonferroni correction:  divide 0.05 by the number of tests (25) to get the Bonferroni critical value</a:t>
            </a:r>
          </a:p>
          <a:p>
            <a:endParaRPr lang="en-US" sz="2000" dirty="0">
              <a:solidFill>
                <a:srgbClr val="000000"/>
              </a:solidFill>
            </a:endParaRPr>
          </a:p>
          <a:p>
            <a:r>
              <a:rPr lang="en-US" sz="2000" dirty="0">
                <a:solidFill>
                  <a:srgbClr val="000000"/>
                </a:solidFill>
              </a:rPr>
              <a:t>A test with a “raw”</a:t>
            </a:r>
            <a:r>
              <a:rPr lang="en-US" sz="2000" i="1" dirty="0">
                <a:solidFill>
                  <a:srgbClr val="000000"/>
                </a:solidFill>
              </a:rPr>
              <a:t> p</a:t>
            </a:r>
            <a:r>
              <a:rPr lang="en-US" sz="2000" dirty="0">
                <a:solidFill>
                  <a:srgbClr val="000000"/>
                </a:solidFill>
              </a:rPr>
              <a:t>&lt;0.002 would now be statistically significant. </a:t>
            </a:r>
          </a:p>
          <a:p>
            <a:r>
              <a:rPr lang="en-US" sz="2000" dirty="0">
                <a:solidFill>
                  <a:srgbClr val="000000"/>
                </a:solidFill>
              </a:rPr>
              <a:t>	 only the test for total calories is now 	considered significant</a:t>
            </a:r>
            <a:endParaRPr lang="en-US" sz="2000" dirty="0"/>
          </a:p>
        </p:txBody>
      </p:sp>
    </p:spTree>
    <p:extLst>
      <p:ext uri="{BB962C8B-B14F-4D97-AF65-F5344CB8AC3E}">
        <p14:creationId xmlns:p14="http://schemas.microsoft.com/office/powerpoint/2010/main" val="2111319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9FF00F-1645-4AA5-A90D-0771BAEE8696}"/>
              </a:ext>
            </a:extLst>
          </p:cNvPr>
          <p:cNvSpPr/>
          <p:nvPr/>
        </p:nvSpPr>
        <p:spPr>
          <a:xfrm>
            <a:off x="895283" y="1302251"/>
            <a:ext cx="7675511" cy="4093428"/>
          </a:xfrm>
          <a:prstGeom prst="rect">
            <a:avLst/>
          </a:prstGeom>
        </p:spPr>
        <p:txBody>
          <a:bodyPr wrap="square">
            <a:spAutoFit/>
          </a:bodyPr>
          <a:lstStyle/>
          <a:p>
            <a:r>
              <a:rPr lang="en-US" sz="2000" dirty="0">
                <a:solidFill>
                  <a:srgbClr val="000000"/>
                </a:solidFill>
              </a:rPr>
              <a:t>García-</a:t>
            </a:r>
            <a:r>
              <a:rPr lang="en-US" sz="2000" dirty="0" err="1">
                <a:solidFill>
                  <a:srgbClr val="000000"/>
                </a:solidFill>
              </a:rPr>
              <a:t>Arenzana</a:t>
            </a:r>
            <a:r>
              <a:rPr lang="en-US" sz="2000" dirty="0">
                <a:solidFill>
                  <a:srgbClr val="000000"/>
                </a:solidFill>
              </a:rPr>
              <a:t> tested 25 dietary variables, so are these tests one "family," making the Bonferroni critical p-value 0.05/25? </a:t>
            </a:r>
          </a:p>
          <a:p>
            <a:endParaRPr lang="en-US" sz="2000" dirty="0">
              <a:solidFill>
                <a:srgbClr val="000000"/>
              </a:solidFill>
            </a:endParaRPr>
          </a:p>
          <a:p>
            <a:r>
              <a:rPr lang="en-US" sz="2000" dirty="0">
                <a:solidFill>
                  <a:srgbClr val="000000"/>
                </a:solidFill>
              </a:rPr>
              <a:t>But they also measured 13 non-dietary variables such as age, education, and socioeconomic status; should they be included in the family of tests, making the critical p-value 0.05/38? </a:t>
            </a:r>
          </a:p>
          <a:p>
            <a:endParaRPr lang="en-US" sz="2000" dirty="0">
              <a:solidFill>
                <a:srgbClr val="000000"/>
              </a:solidFill>
            </a:endParaRPr>
          </a:p>
          <a:p>
            <a:r>
              <a:rPr lang="en-US" sz="2000" dirty="0">
                <a:solidFill>
                  <a:srgbClr val="000000"/>
                </a:solidFill>
              </a:rPr>
              <a:t>There are no firm rules on this; use your judgment, based on just how bad a false positive would be </a:t>
            </a:r>
          </a:p>
          <a:p>
            <a:endParaRPr lang="en-US" sz="2000" dirty="0">
              <a:solidFill>
                <a:srgbClr val="000000"/>
              </a:solidFill>
            </a:endParaRPr>
          </a:p>
          <a:p>
            <a:r>
              <a:rPr lang="en-US" sz="2000" dirty="0">
                <a:solidFill>
                  <a:srgbClr val="000000"/>
                </a:solidFill>
              </a:rPr>
              <a:t>Obviously, you should make this decision before you look at the results, otherwise it would be too easy to subconsciously (or consciously!) rationalize a family size that gives you the results you want</a:t>
            </a:r>
            <a:endParaRPr lang="en-US" sz="2000" dirty="0"/>
          </a:p>
        </p:txBody>
      </p:sp>
      <p:sp>
        <p:nvSpPr>
          <p:cNvPr id="3" name="TextBox 2">
            <a:extLst>
              <a:ext uri="{FF2B5EF4-FFF2-40B4-BE49-F238E27FC236}">
                <a16:creationId xmlns:a16="http://schemas.microsoft.com/office/drawing/2014/main" id="{F24923B8-E6CC-486A-9253-C4738C62D98C}"/>
              </a:ext>
            </a:extLst>
          </p:cNvPr>
          <p:cNvSpPr txBox="1"/>
          <p:nvPr/>
        </p:nvSpPr>
        <p:spPr>
          <a:xfrm>
            <a:off x="3214047" y="470847"/>
            <a:ext cx="2397003" cy="461665"/>
          </a:xfrm>
          <a:prstGeom prst="rect">
            <a:avLst/>
          </a:prstGeom>
          <a:noFill/>
        </p:spPr>
        <p:txBody>
          <a:bodyPr wrap="none" rtlCol="0">
            <a:spAutoFit/>
          </a:bodyPr>
          <a:lstStyle/>
          <a:p>
            <a:r>
              <a:rPr lang="en-US" sz="2400" dirty="0"/>
              <a:t>“Family” revisited</a:t>
            </a:r>
          </a:p>
        </p:txBody>
      </p:sp>
    </p:spTree>
    <p:extLst>
      <p:ext uri="{BB962C8B-B14F-4D97-AF65-F5344CB8AC3E}">
        <p14:creationId xmlns:p14="http://schemas.microsoft.com/office/powerpoint/2010/main" val="1503060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2BAF46-511F-4DF7-A2CA-602B8B23ABA5}"/>
              </a:ext>
            </a:extLst>
          </p:cNvPr>
          <p:cNvSpPr/>
          <p:nvPr/>
        </p:nvSpPr>
        <p:spPr>
          <a:xfrm>
            <a:off x="846161" y="1234323"/>
            <a:ext cx="7881582" cy="4093428"/>
          </a:xfrm>
          <a:prstGeom prst="rect">
            <a:avLst/>
          </a:prstGeom>
        </p:spPr>
        <p:txBody>
          <a:bodyPr wrap="square">
            <a:spAutoFit/>
          </a:bodyPr>
          <a:lstStyle/>
          <a:p>
            <a:r>
              <a:rPr lang="en-US" sz="2000" dirty="0">
                <a:solidFill>
                  <a:srgbClr val="000000"/>
                </a:solidFill>
              </a:rPr>
              <a:t>You're using microarrays to compare expression levels for 20,000 genes between liver tumors and normal liver cells</a:t>
            </a:r>
          </a:p>
          <a:p>
            <a:endParaRPr lang="en-US" sz="2000" dirty="0">
              <a:solidFill>
                <a:srgbClr val="000000"/>
              </a:solidFill>
            </a:endParaRPr>
          </a:p>
          <a:p>
            <a:r>
              <a:rPr lang="en-US" sz="2000" dirty="0">
                <a:solidFill>
                  <a:srgbClr val="000000"/>
                </a:solidFill>
              </a:rPr>
              <a:t>You're going to do additional experiments on any genes that show a significant difference between the normal and tumor cells</a:t>
            </a:r>
          </a:p>
          <a:p>
            <a:endParaRPr lang="en-US" sz="2000" dirty="0">
              <a:solidFill>
                <a:srgbClr val="000000"/>
              </a:solidFill>
            </a:endParaRPr>
          </a:p>
          <a:p>
            <a:r>
              <a:rPr lang="en-US" sz="2000" dirty="0">
                <a:solidFill>
                  <a:srgbClr val="000000"/>
                </a:solidFill>
              </a:rPr>
              <a:t>You're willing to accept up to 10% of the genes with significant results being false positives </a:t>
            </a:r>
          </a:p>
          <a:p>
            <a:endParaRPr lang="en-US" sz="2000" dirty="0">
              <a:solidFill>
                <a:srgbClr val="000000"/>
              </a:solidFill>
            </a:endParaRPr>
          </a:p>
          <a:p>
            <a:r>
              <a:rPr lang="en-US" sz="2000" dirty="0">
                <a:solidFill>
                  <a:srgbClr val="000000"/>
                </a:solidFill>
              </a:rPr>
              <a:t>You'll find out they're false positives when you do the follow-up experiments. </a:t>
            </a:r>
          </a:p>
          <a:p>
            <a:endParaRPr lang="en-US" sz="2000" dirty="0">
              <a:solidFill>
                <a:srgbClr val="000000"/>
              </a:solidFill>
            </a:endParaRPr>
          </a:p>
          <a:p>
            <a:r>
              <a:rPr lang="en-US" sz="2000" dirty="0">
                <a:solidFill>
                  <a:srgbClr val="000000"/>
                </a:solidFill>
              </a:rPr>
              <a:t>You would set your false discovery rate to 10%.</a:t>
            </a:r>
            <a:endParaRPr lang="en-US" sz="2000" dirty="0"/>
          </a:p>
        </p:txBody>
      </p:sp>
      <p:sp>
        <p:nvSpPr>
          <p:cNvPr id="3" name="Rectangle 2">
            <a:extLst>
              <a:ext uri="{FF2B5EF4-FFF2-40B4-BE49-F238E27FC236}">
                <a16:creationId xmlns:a16="http://schemas.microsoft.com/office/drawing/2014/main" id="{19CE9D36-34BD-4D01-AAB9-DABF641B712C}"/>
              </a:ext>
            </a:extLst>
          </p:cNvPr>
          <p:cNvSpPr/>
          <p:nvPr/>
        </p:nvSpPr>
        <p:spPr>
          <a:xfrm>
            <a:off x="3375598" y="540144"/>
            <a:ext cx="1806264" cy="461665"/>
          </a:xfrm>
          <a:prstGeom prst="rect">
            <a:avLst/>
          </a:prstGeom>
        </p:spPr>
        <p:txBody>
          <a:bodyPr wrap="none">
            <a:spAutoFit/>
          </a:bodyPr>
          <a:lstStyle/>
          <a:p>
            <a:r>
              <a:rPr lang="en-US" sz="2400" dirty="0">
                <a:solidFill>
                  <a:srgbClr val="000000"/>
                </a:solidFill>
              </a:rPr>
              <a:t>FDR example</a:t>
            </a:r>
            <a:endParaRPr lang="en-US" sz="2400" dirty="0"/>
          </a:p>
        </p:txBody>
      </p:sp>
    </p:spTree>
    <p:extLst>
      <p:ext uri="{BB962C8B-B14F-4D97-AF65-F5344CB8AC3E}">
        <p14:creationId xmlns:p14="http://schemas.microsoft.com/office/powerpoint/2010/main" val="74390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EC387E-CEB8-4E2B-91D5-E4ECB87B6BB3}"/>
              </a:ext>
            </a:extLst>
          </p:cNvPr>
          <p:cNvSpPr/>
          <p:nvPr/>
        </p:nvSpPr>
        <p:spPr>
          <a:xfrm>
            <a:off x="1180533" y="1447464"/>
            <a:ext cx="6550924" cy="3785652"/>
          </a:xfrm>
          <a:prstGeom prst="rect">
            <a:avLst/>
          </a:prstGeom>
        </p:spPr>
        <p:txBody>
          <a:bodyPr wrap="square">
            <a:spAutoFit/>
          </a:bodyPr>
          <a:lstStyle/>
          <a:p>
            <a:r>
              <a:rPr lang="en-US" sz="2000" dirty="0">
                <a:solidFill>
                  <a:srgbClr val="000000"/>
                </a:solidFill>
              </a:rPr>
              <a:t>Put the individual p-values in order, from smallest to largest. </a:t>
            </a:r>
          </a:p>
          <a:p>
            <a:endParaRPr lang="en-US" sz="2000" dirty="0">
              <a:solidFill>
                <a:srgbClr val="000000"/>
              </a:solidFill>
            </a:endParaRPr>
          </a:p>
          <a:p>
            <a:r>
              <a:rPr lang="en-US" sz="2000" dirty="0">
                <a:solidFill>
                  <a:srgbClr val="000000"/>
                </a:solidFill>
              </a:rPr>
              <a:t>The smallest p-value has a rank of </a:t>
            </a:r>
            <a:r>
              <a:rPr lang="en-US" sz="2000" i="1" dirty="0">
                <a:solidFill>
                  <a:srgbClr val="000000"/>
                </a:solidFill>
              </a:rPr>
              <a:t>i</a:t>
            </a:r>
            <a:r>
              <a:rPr lang="en-US" sz="2000" dirty="0">
                <a:solidFill>
                  <a:srgbClr val="000000"/>
                </a:solidFill>
              </a:rPr>
              <a:t>=1, then next smallest has </a:t>
            </a:r>
            <a:r>
              <a:rPr lang="en-US" sz="2000" i="1" dirty="0">
                <a:solidFill>
                  <a:srgbClr val="000000"/>
                </a:solidFill>
              </a:rPr>
              <a:t>i</a:t>
            </a:r>
            <a:r>
              <a:rPr lang="en-US" sz="2000" dirty="0">
                <a:solidFill>
                  <a:srgbClr val="000000"/>
                </a:solidFill>
              </a:rPr>
              <a:t>=2, etc. </a:t>
            </a:r>
          </a:p>
          <a:p>
            <a:endParaRPr lang="en-US" sz="2000" dirty="0">
              <a:solidFill>
                <a:srgbClr val="000000"/>
              </a:solidFill>
            </a:endParaRPr>
          </a:p>
          <a:p>
            <a:r>
              <a:rPr lang="en-US" sz="2000" dirty="0">
                <a:solidFill>
                  <a:srgbClr val="000000"/>
                </a:solidFill>
              </a:rPr>
              <a:t>Compare each individual p-value to its </a:t>
            </a:r>
            <a:r>
              <a:rPr lang="en-US" sz="2000" dirty="0" err="1">
                <a:solidFill>
                  <a:srgbClr val="000000"/>
                </a:solidFill>
              </a:rPr>
              <a:t>Benjamini</a:t>
            </a:r>
            <a:r>
              <a:rPr lang="en-US" sz="2000" dirty="0">
                <a:solidFill>
                  <a:srgbClr val="000000"/>
                </a:solidFill>
              </a:rPr>
              <a:t>-Hochberg critical value, (</a:t>
            </a:r>
            <a:r>
              <a:rPr lang="en-US" sz="2000" i="1" dirty="0">
                <a:solidFill>
                  <a:srgbClr val="000000"/>
                </a:solidFill>
              </a:rPr>
              <a:t>i/m</a:t>
            </a:r>
            <a:r>
              <a:rPr lang="en-US" sz="2000" dirty="0">
                <a:solidFill>
                  <a:srgbClr val="000000"/>
                </a:solidFill>
              </a:rPr>
              <a:t>)</a:t>
            </a:r>
            <a:r>
              <a:rPr lang="en-US" sz="2000" i="1" dirty="0">
                <a:solidFill>
                  <a:srgbClr val="000000"/>
                </a:solidFill>
              </a:rPr>
              <a:t>Q</a:t>
            </a:r>
            <a:r>
              <a:rPr lang="en-US" sz="2000" dirty="0">
                <a:solidFill>
                  <a:srgbClr val="000000"/>
                </a:solidFill>
              </a:rPr>
              <a:t>, where </a:t>
            </a:r>
            <a:r>
              <a:rPr lang="en-US" sz="2000" i="1" dirty="0">
                <a:solidFill>
                  <a:srgbClr val="000000"/>
                </a:solidFill>
              </a:rPr>
              <a:t>i</a:t>
            </a:r>
            <a:r>
              <a:rPr lang="en-US" sz="2000" dirty="0">
                <a:solidFill>
                  <a:srgbClr val="000000"/>
                </a:solidFill>
              </a:rPr>
              <a:t> is the rank, </a:t>
            </a:r>
            <a:r>
              <a:rPr lang="en-US" sz="2000" i="1" dirty="0">
                <a:solidFill>
                  <a:srgbClr val="000000"/>
                </a:solidFill>
              </a:rPr>
              <a:t>m</a:t>
            </a:r>
            <a:r>
              <a:rPr lang="en-US" sz="2000" dirty="0">
                <a:solidFill>
                  <a:srgbClr val="000000"/>
                </a:solidFill>
              </a:rPr>
              <a:t> is the total number of tests, and </a:t>
            </a:r>
            <a:r>
              <a:rPr lang="en-US" sz="2000" i="1" dirty="0">
                <a:solidFill>
                  <a:srgbClr val="000000"/>
                </a:solidFill>
              </a:rPr>
              <a:t>Q</a:t>
            </a:r>
            <a:r>
              <a:rPr lang="en-US" sz="2000" dirty="0">
                <a:solidFill>
                  <a:srgbClr val="000000"/>
                </a:solidFill>
              </a:rPr>
              <a:t> is the false discovery rate you choose. </a:t>
            </a:r>
          </a:p>
          <a:p>
            <a:endParaRPr lang="en-US" sz="2000" dirty="0">
              <a:solidFill>
                <a:srgbClr val="000000"/>
              </a:solidFill>
            </a:endParaRPr>
          </a:p>
          <a:p>
            <a:r>
              <a:rPr lang="en-US" sz="2000" dirty="0">
                <a:solidFill>
                  <a:srgbClr val="000000"/>
                </a:solidFill>
              </a:rPr>
              <a:t>The largest p-value that has p&lt;(i/m)Q is significant, and </a:t>
            </a:r>
            <a:r>
              <a:rPr lang="en-US" sz="2000" i="1" dirty="0">
                <a:solidFill>
                  <a:srgbClr val="000000"/>
                </a:solidFill>
              </a:rPr>
              <a:t>all</a:t>
            </a:r>
            <a:r>
              <a:rPr lang="en-US" sz="2000" dirty="0">
                <a:solidFill>
                  <a:srgbClr val="000000"/>
                </a:solidFill>
              </a:rPr>
              <a:t> of the p-values smaller than it are also significant, even the ones that aren't less than their </a:t>
            </a:r>
            <a:r>
              <a:rPr lang="en-US" sz="2000" dirty="0" err="1">
                <a:solidFill>
                  <a:srgbClr val="000000"/>
                </a:solidFill>
              </a:rPr>
              <a:t>Benjamini</a:t>
            </a:r>
            <a:r>
              <a:rPr lang="en-US" sz="2000" dirty="0">
                <a:solidFill>
                  <a:srgbClr val="000000"/>
                </a:solidFill>
              </a:rPr>
              <a:t>-Hochberg critical value. </a:t>
            </a:r>
            <a:endParaRPr lang="en-US" sz="2000" dirty="0"/>
          </a:p>
        </p:txBody>
      </p:sp>
      <p:sp>
        <p:nvSpPr>
          <p:cNvPr id="3" name="Rectangle 2">
            <a:extLst>
              <a:ext uri="{FF2B5EF4-FFF2-40B4-BE49-F238E27FC236}">
                <a16:creationId xmlns:a16="http://schemas.microsoft.com/office/drawing/2014/main" id="{6165307F-8C24-43FE-95EA-29663EB3B8DE}"/>
              </a:ext>
            </a:extLst>
          </p:cNvPr>
          <p:cNvSpPr/>
          <p:nvPr/>
        </p:nvSpPr>
        <p:spPr>
          <a:xfrm>
            <a:off x="929919" y="521605"/>
            <a:ext cx="7184787" cy="461665"/>
          </a:xfrm>
          <a:prstGeom prst="rect">
            <a:avLst/>
          </a:prstGeom>
        </p:spPr>
        <p:txBody>
          <a:bodyPr wrap="none">
            <a:spAutoFit/>
          </a:bodyPr>
          <a:lstStyle/>
          <a:p>
            <a:r>
              <a:rPr lang="en-US" sz="2400" dirty="0" err="1">
                <a:solidFill>
                  <a:srgbClr val="000000"/>
                </a:solidFill>
              </a:rPr>
              <a:t>Benjamini</a:t>
            </a:r>
            <a:r>
              <a:rPr lang="en-US" sz="2400" dirty="0">
                <a:solidFill>
                  <a:srgbClr val="000000"/>
                </a:solidFill>
              </a:rPr>
              <a:t> and Hochberg (1995) method to control FDR </a:t>
            </a:r>
            <a:endParaRPr lang="en-US" sz="2400" dirty="0"/>
          </a:p>
        </p:txBody>
      </p:sp>
    </p:spTree>
    <p:extLst>
      <p:ext uri="{BB962C8B-B14F-4D97-AF65-F5344CB8AC3E}">
        <p14:creationId xmlns:p14="http://schemas.microsoft.com/office/powerpoint/2010/main" val="1730875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AB0E3-5804-4E96-BE5F-D5767F704A1E}"/>
              </a:ext>
            </a:extLst>
          </p:cNvPr>
          <p:cNvSpPr/>
          <p:nvPr/>
        </p:nvSpPr>
        <p:spPr>
          <a:xfrm>
            <a:off x="1194179" y="1917217"/>
            <a:ext cx="7083187" cy="2246769"/>
          </a:xfrm>
          <a:prstGeom prst="rect">
            <a:avLst/>
          </a:prstGeom>
        </p:spPr>
        <p:txBody>
          <a:bodyPr wrap="square">
            <a:spAutoFit/>
          </a:bodyPr>
          <a:lstStyle/>
          <a:p>
            <a:r>
              <a:rPr lang="en-US" sz="2000" dirty="0">
                <a:solidFill>
                  <a:srgbClr val="000000"/>
                </a:solidFill>
              </a:rPr>
              <a:t>Many people use 0.05, but…</a:t>
            </a:r>
          </a:p>
          <a:p>
            <a:endParaRPr lang="en-US" sz="2000" dirty="0">
              <a:solidFill>
                <a:srgbClr val="000000"/>
              </a:solidFill>
            </a:endParaRPr>
          </a:p>
          <a:p>
            <a:r>
              <a:rPr lang="en-US" sz="2000" dirty="0">
                <a:solidFill>
                  <a:srgbClr val="000000"/>
                </a:solidFill>
              </a:rPr>
              <a:t>If the cost of additional experiments is low and the cost of a false negative (missing a potentially important discovery) is high,</a:t>
            </a:r>
          </a:p>
          <a:p>
            <a:endParaRPr lang="en-US" sz="2000" dirty="0">
              <a:solidFill>
                <a:srgbClr val="000000"/>
              </a:solidFill>
            </a:endParaRPr>
          </a:p>
          <a:p>
            <a:r>
              <a:rPr lang="en-US" sz="2000" dirty="0">
                <a:solidFill>
                  <a:srgbClr val="000000"/>
                </a:solidFill>
              </a:rPr>
              <a:t>	use a fairly high false discovery rate, like 0.10 or 0.20, so you 	don't miss anything important</a:t>
            </a:r>
            <a:endParaRPr lang="en-US" sz="2000" dirty="0"/>
          </a:p>
        </p:txBody>
      </p:sp>
      <p:sp>
        <p:nvSpPr>
          <p:cNvPr id="3" name="TextBox 2">
            <a:extLst>
              <a:ext uri="{FF2B5EF4-FFF2-40B4-BE49-F238E27FC236}">
                <a16:creationId xmlns:a16="http://schemas.microsoft.com/office/drawing/2014/main" id="{594A9C2D-BA67-41BC-B182-3B64E37FD1A2}"/>
              </a:ext>
            </a:extLst>
          </p:cNvPr>
          <p:cNvSpPr txBox="1"/>
          <p:nvPr/>
        </p:nvSpPr>
        <p:spPr>
          <a:xfrm>
            <a:off x="2383249" y="721835"/>
            <a:ext cx="3987310" cy="461665"/>
          </a:xfrm>
          <a:prstGeom prst="rect">
            <a:avLst/>
          </a:prstGeom>
          <a:noFill/>
        </p:spPr>
        <p:txBody>
          <a:bodyPr wrap="none" rtlCol="0">
            <a:spAutoFit/>
          </a:bodyPr>
          <a:lstStyle/>
          <a:p>
            <a:r>
              <a:rPr lang="en-US" sz="2400" dirty="0"/>
              <a:t>Which FDR value should I use?</a:t>
            </a:r>
          </a:p>
        </p:txBody>
      </p:sp>
    </p:spTree>
    <p:extLst>
      <p:ext uri="{BB962C8B-B14F-4D97-AF65-F5344CB8AC3E}">
        <p14:creationId xmlns:p14="http://schemas.microsoft.com/office/powerpoint/2010/main" val="403095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9506F5-80DB-455D-9370-F1618E042A1F}"/>
              </a:ext>
            </a:extLst>
          </p:cNvPr>
          <p:cNvPicPr>
            <a:picLocks noChangeAspect="1"/>
          </p:cNvPicPr>
          <p:nvPr/>
        </p:nvPicPr>
        <p:blipFill>
          <a:blip r:embed="rId2"/>
          <a:stretch>
            <a:fillRect/>
          </a:stretch>
        </p:blipFill>
        <p:spPr>
          <a:xfrm>
            <a:off x="5121257" y="411783"/>
            <a:ext cx="3778960" cy="6034434"/>
          </a:xfrm>
          <a:prstGeom prst="rect">
            <a:avLst/>
          </a:prstGeom>
        </p:spPr>
      </p:pic>
      <p:sp>
        <p:nvSpPr>
          <p:cNvPr id="3" name="Rectangle 2">
            <a:extLst>
              <a:ext uri="{FF2B5EF4-FFF2-40B4-BE49-F238E27FC236}">
                <a16:creationId xmlns:a16="http://schemas.microsoft.com/office/drawing/2014/main" id="{E9134A8A-EBE9-4462-9FB4-627AD80B15D6}"/>
              </a:ext>
            </a:extLst>
          </p:cNvPr>
          <p:cNvSpPr/>
          <p:nvPr/>
        </p:nvSpPr>
        <p:spPr>
          <a:xfrm>
            <a:off x="581023" y="1002061"/>
            <a:ext cx="4161575" cy="3785652"/>
          </a:xfrm>
          <a:prstGeom prst="rect">
            <a:avLst/>
          </a:prstGeom>
        </p:spPr>
        <p:txBody>
          <a:bodyPr wrap="square">
            <a:spAutoFit/>
          </a:bodyPr>
          <a:lstStyle/>
          <a:p>
            <a:r>
              <a:rPr lang="en-US" sz="2000" dirty="0">
                <a:solidFill>
                  <a:srgbClr val="000000"/>
                </a:solidFill>
              </a:rPr>
              <a:t>Reading down the column of p-values, the largest one with </a:t>
            </a:r>
            <a:r>
              <a:rPr lang="en-US" sz="2000" i="1" dirty="0">
                <a:solidFill>
                  <a:srgbClr val="000000"/>
                </a:solidFill>
              </a:rPr>
              <a:t>P</a:t>
            </a:r>
            <a:r>
              <a:rPr lang="en-US" sz="2000" dirty="0">
                <a:solidFill>
                  <a:srgbClr val="000000"/>
                </a:solidFill>
              </a:rPr>
              <a:t>&lt;(</a:t>
            </a:r>
            <a:r>
              <a:rPr lang="en-US" sz="2000" i="1" dirty="0">
                <a:solidFill>
                  <a:srgbClr val="000000"/>
                </a:solidFill>
              </a:rPr>
              <a:t>i/m</a:t>
            </a:r>
            <a:r>
              <a:rPr lang="en-US" sz="2000" dirty="0">
                <a:solidFill>
                  <a:srgbClr val="000000"/>
                </a:solidFill>
              </a:rPr>
              <a:t>)</a:t>
            </a:r>
            <a:r>
              <a:rPr lang="en-US" sz="2000" i="1" dirty="0">
                <a:solidFill>
                  <a:srgbClr val="000000"/>
                </a:solidFill>
              </a:rPr>
              <a:t>Q</a:t>
            </a:r>
            <a:r>
              <a:rPr lang="en-US" sz="2000" dirty="0">
                <a:solidFill>
                  <a:srgbClr val="000000"/>
                </a:solidFill>
              </a:rPr>
              <a:t> is proteins, where the individual p-value (0.042) is less than the (</a:t>
            </a:r>
            <a:r>
              <a:rPr lang="en-US" sz="2000" i="1" dirty="0">
                <a:solidFill>
                  <a:srgbClr val="000000"/>
                </a:solidFill>
              </a:rPr>
              <a:t>i/m</a:t>
            </a:r>
            <a:r>
              <a:rPr lang="en-US" sz="2000" dirty="0">
                <a:solidFill>
                  <a:srgbClr val="000000"/>
                </a:solidFill>
              </a:rPr>
              <a:t>)</a:t>
            </a:r>
            <a:r>
              <a:rPr lang="en-US" sz="2000" i="1" dirty="0">
                <a:solidFill>
                  <a:srgbClr val="000000"/>
                </a:solidFill>
              </a:rPr>
              <a:t>Q</a:t>
            </a:r>
            <a:r>
              <a:rPr lang="en-US" sz="2000" dirty="0">
                <a:solidFill>
                  <a:srgbClr val="000000"/>
                </a:solidFill>
              </a:rPr>
              <a:t> value of 0.050. Thus the first five tests would be significant. Note that whole milk and white meat are significant, even though their p-values are not less than their </a:t>
            </a:r>
            <a:r>
              <a:rPr lang="en-US" sz="2000" dirty="0" err="1">
                <a:solidFill>
                  <a:srgbClr val="000000"/>
                </a:solidFill>
              </a:rPr>
              <a:t>Benjamini</a:t>
            </a:r>
            <a:r>
              <a:rPr lang="en-US" sz="2000" dirty="0">
                <a:solidFill>
                  <a:srgbClr val="000000"/>
                </a:solidFill>
              </a:rPr>
              <a:t>-Hochberg critical values; they are significant because they have p-values less than that of proteins.</a:t>
            </a:r>
            <a:endParaRPr lang="en-US" sz="2000" dirty="0"/>
          </a:p>
        </p:txBody>
      </p:sp>
    </p:spTree>
    <p:extLst>
      <p:ext uri="{BB962C8B-B14F-4D97-AF65-F5344CB8AC3E}">
        <p14:creationId xmlns:p14="http://schemas.microsoft.com/office/powerpoint/2010/main" val="173328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65031A-75B2-4DDE-B909-3143C18DBA93}"/>
              </a:ext>
            </a:extLst>
          </p:cNvPr>
          <p:cNvSpPr txBox="1"/>
          <p:nvPr/>
        </p:nvSpPr>
        <p:spPr>
          <a:xfrm>
            <a:off x="3527947" y="732203"/>
            <a:ext cx="1744865" cy="461665"/>
          </a:xfrm>
          <a:prstGeom prst="rect">
            <a:avLst/>
          </a:prstGeom>
          <a:noFill/>
        </p:spPr>
        <p:txBody>
          <a:bodyPr wrap="square" rtlCol="0">
            <a:spAutoFit/>
          </a:bodyPr>
          <a:lstStyle/>
          <a:p>
            <a:pPr algn="ctr"/>
            <a:r>
              <a:rPr lang="en-US" sz="2400" dirty="0"/>
              <a:t>Objectives</a:t>
            </a:r>
          </a:p>
        </p:txBody>
      </p:sp>
      <p:sp>
        <p:nvSpPr>
          <p:cNvPr id="3" name="TextBox 2">
            <a:extLst>
              <a:ext uri="{FF2B5EF4-FFF2-40B4-BE49-F238E27FC236}">
                <a16:creationId xmlns:a16="http://schemas.microsoft.com/office/drawing/2014/main" id="{07626D58-3DD9-4AFD-BC4C-099A9B5DFBE8}"/>
              </a:ext>
            </a:extLst>
          </p:cNvPr>
          <p:cNvSpPr txBox="1"/>
          <p:nvPr/>
        </p:nvSpPr>
        <p:spPr>
          <a:xfrm>
            <a:off x="1519791" y="1920576"/>
            <a:ext cx="6346209" cy="2246769"/>
          </a:xfrm>
          <a:prstGeom prst="rect">
            <a:avLst/>
          </a:prstGeom>
          <a:noFill/>
        </p:spPr>
        <p:txBody>
          <a:bodyPr wrap="square" rtlCol="0">
            <a:spAutoFit/>
          </a:bodyPr>
          <a:lstStyle/>
          <a:p>
            <a:r>
              <a:rPr lang="en-US" sz="2000" dirty="0"/>
              <a:t>Learn what FWER and FDR are</a:t>
            </a:r>
          </a:p>
          <a:p>
            <a:endParaRPr lang="en-US" sz="2000" dirty="0"/>
          </a:p>
          <a:p>
            <a:r>
              <a:rPr lang="en-US" sz="2000" dirty="0"/>
              <a:t>Learn how to do it in Prism</a:t>
            </a:r>
          </a:p>
          <a:p>
            <a:endParaRPr lang="en-US" sz="2000" dirty="0"/>
          </a:p>
          <a:p>
            <a:r>
              <a:rPr lang="en-US" sz="2000" dirty="0"/>
              <a:t>Understand why multiple testing is not a good idea</a:t>
            </a:r>
          </a:p>
          <a:p>
            <a:endParaRPr lang="en-US" sz="2000" dirty="0"/>
          </a:p>
          <a:p>
            <a:r>
              <a:rPr lang="en-US" sz="2000" dirty="0"/>
              <a:t>Understand what p-hacking is why we want to avoid it.</a:t>
            </a:r>
          </a:p>
        </p:txBody>
      </p:sp>
    </p:spTree>
    <p:extLst>
      <p:ext uri="{BB962C8B-B14F-4D97-AF65-F5344CB8AC3E}">
        <p14:creationId xmlns:p14="http://schemas.microsoft.com/office/powerpoint/2010/main" val="570583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68D81A-59C7-403C-973C-4BD6FEC16D7A}"/>
              </a:ext>
            </a:extLst>
          </p:cNvPr>
          <p:cNvSpPr/>
          <p:nvPr/>
        </p:nvSpPr>
        <p:spPr>
          <a:xfrm>
            <a:off x="870519" y="2208116"/>
            <a:ext cx="7787539" cy="1631216"/>
          </a:xfrm>
          <a:prstGeom prst="rect">
            <a:avLst/>
          </a:prstGeom>
        </p:spPr>
        <p:txBody>
          <a:bodyPr wrap="square">
            <a:spAutoFit/>
          </a:bodyPr>
          <a:lstStyle/>
          <a:p>
            <a:r>
              <a:rPr lang="en-US" sz="2000" dirty="0">
                <a:solidFill>
                  <a:srgbClr val="000000"/>
                </a:solidFill>
              </a:rPr>
              <a:t>Adjusted p-values are not really estimates of the probability (p) of anything</a:t>
            </a:r>
          </a:p>
          <a:p>
            <a:endParaRPr lang="en-US" sz="2000" dirty="0">
              <a:solidFill>
                <a:srgbClr val="000000"/>
              </a:solidFill>
            </a:endParaRPr>
          </a:p>
          <a:p>
            <a:r>
              <a:rPr lang="en-US" sz="2000" dirty="0">
                <a:solidFill>
                  <a:srgbClr val="000000"/>
                </a:solidFill>
              </a:rPr>
              <a:t>Give the raw p-values and say which are significant using the </a:t>
            </a:r>
            <a:r>
              <a:rPr lang="en-US" sz="2000" dirty="0" err="1">
                <a:solidFill>
                  <a:srgbClr val="000000"/>
                </a:solidFill>
              </a:rPr>
              <a:t>Benjamini</a:t>
            </a:r>
            <a:r>
              <a:rPr lang="en-US" sz="2000" dirty="0">
                <a:solidFill>
                  <a:srgbClr val="000000"/>
                </a:solidFill>
              </a:rPr>
              <a:t>-Hochberg procedure with your false discovery rate</a:t>
            </a:r>
            <a:endParaRPr lang="en-US" sz="2000" dirty="0"/>
          </a:p>
        </p:txBody>
      </p:sp>
      <p:sp>
        <p:nvSpPr>
          <p:cNvPr id="3" name="TextBox 2">
            <a:extLst>
              <a:ext uri="{FF2B5EF4-FFF2-40B4-BE49-F238E27FC236}">
                <a16:creationId xmlns:a16="http://schemas.microsoft.com/office/drawing/2014/main" id="{E773D2FC-1F58-4676-8058-40AECCD723DA}"/>
              </a:ext>
            </a:extLst>
          </p:cNvPr>
          <p:cNvSpPr txBox="1"/>
          <p:nvPr/>
        </p:nvSpPr>
        <p:spPr>
          <a:xfrm>
            <a:off x="1430895" y="908335"/>
            <a:ext cx="6062044" cy="461665"/>
          </a:xfrm>
          <a:prstGeom prst="rect">
            <a:avLst/>
          </a:prstGeom>
          <a:noFill/>
        </p:spPr>
        <p:txBody>
          <a:bodyPr wrap="none" rtlCol="0">
            <a:spAutoFit/>
          </a:bodyPr>
          <a:lstStyle/>
          <a:p>
            <a:r>
              <a:rPr lang="en-US" sz="2400" dirty="0"/>
              <a:t>Which p-values do I report” “raw” or adjusted?</a:t>
            </a:r>
          </a:p>
        </p:txBody>
      </p:sp>
    </p:spTree>
    <p:extLst>
      <p:ext uri="{BB962C8B-B14F-4D97-AF65-F5344CB8AC3E}">
        <p14:creationId xmlns:p14="http://schemas.microsoft.com/office/powerpoint/2010/main" val="1615548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D259D5-52BD-4C68-BC3C-20C6FF24CD5E}"/>
              </a:ext>
            </a:extLst>
          </p:cNvPr>
          <p:cNvSpPr/>
          <p:nvPr/>
        </p:nvSpPr>
        <p:spPr>
          <a:xfrm>
            <a:off x="837050" y="1637712"/>
            <a:ext cx="5404423" cy="4401205"/>
          </a:xfrm>
          <a:prstGeom prst="rect">
            <a:avLst/>
          </a:prstGeom>
        </p:spPr>
        <p:txBody>
          <a:bodyPr wrap="square">
            <a:spAutoFit/>
          </a:bodyPr>
          <a:lstStyle/>
          <a:p>
            <a:r>
              <a:rPr lang="en-US" sz="2000" dirty="0"/>
              <a:t>Applying a correction like Bonferroni may lead to an unnecessary loss of statistical power (Type II errors)</a:t>
            </a:r>
          </a:p>
          <a:p>
            <a:endParaRPr lang="en-US" sz="2000" dirty="0"/>
          </a:p>
          <a:p>
            <a:r>
              <a:rPr lang="en-US" sz="2000" dirty="0"/>
              <a:t>Applying no correction at all, will inflate the probability of false rejections of the null hypothesis (Type I errors)</a:t>
            </a:r>
          </a:p>
          <a:p>
            <a:endParaRPr lang="en-US" sz="2000" dirty="0"/>
          </a:p>
          <a:p>
            <a:r>
              <a:rPr lang="en-US" sz="2000" dirty="0"/>
              <a:t>The question is: on which side should we err?</a:t>
            </a:r>
          </a:p>
          <a:p>
            <a:r>
              <a:rPr lang="en-US" sz="2000" dirty="0"/>
              <a:t>	Which is worse, a false positive or a false 	negative?</a:t>
            </a:r>
          </a:p>
          <a:p>
            <a:endParaRPr lang="en-US" sz="2000" dirty="0"/>
          </a:p>
          <a:p>
            <a:r>
              <a:rPr lang="en-US" sz="2000" dirty="0"/>
              <a:t>One way to help reduce false negatives is to have adequate sample size (power)</a:t>
            </a:r>
          </a:p>
        </p:txBody>
      </p:sp>
      <p:sp>
        <p:nvSpPr>
          <p:cNvPr id="3" name="TextBox 2">
            <a:extLst>
              <a:ext uri="{FF2B5EF4-FFF2-40B4-BE49-F238E27FC236}">
                <a16:creationId xmlns:a16="http://schemas.microsoft.com/office/drawing/2014/main" id="{350F39ED-0302-4E14-A3B3-2BF22BD66AC0}"/>
              </a:ext>
            </a:extLst>
          </p:cNvPr>
          <p:cNvSpPr txBox="1"/>
          <p:nvPr/>
        </p:nvSpPr>
        <p:spPr>
          <a:xfrm>
            <a:off x="1798771" y="561109"/>
            <a:ext cx="5546455" cy="461665"/>
          </a:xfrm>
          <a:prstGeom prst="rect">
            <a:avLst/>
          </a:prstGeom>
          <a:noFill/>
        </p:spPr>
        <p:txBody>
          <a:bodyPr wrap="none" rtlCol="0">
            <a:spAutoFit/>
          </a:bodyPr>
          <a:lstStyle/>
          <a:p>
            <a:r>
              <a:rPr lang="en-US" sz="2400" dirty="0"/>
              <a:t>Adjust or not to adjust: that is the question</a:t>
            </a:r>
          </a:p>
        </p:txBody>
      </p:sp>
      <p:pic>
        <p:nvPicPr>
          <p:cNvPr id="5" name="Picture 4">
            <a:extLst>
              <a:ext uri="{FF2B5EF4-FFF2-40B4-BE49-F238E27FC236}">
                <a16:creationId xmlns:a16="http://schemas.microsoft.com/office/drawing/2014/main" id="{11933C1A-C09F-4660-B637-0D90FD462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683" y="2176928"/>
            <a:ext cx="2430002" cy="3601088"/>
          </a:xfrm>
          <a:prstGeom prst="rect">
            <a:avLst/>
          </a:prstGeom>
        </p:spPr>
      </p:pic>
      <p:sp>
        <p:nvSpPr>
          <p:cNvPr id="6" name="TextBox 5">
            <a:extLst>
              <a:ext uri="{FF2B5EF4-FFF2-40B4-BE49-F238E27FC236}">
                <a16:creationId xmlns:a16="http://schemas.microsoft.com/office/drawing/2014/main" id="{A2544D92-9BD6-4D0B-9877-1F019732E451}"/>
              </a:ext>
            </a:extLst>
          </p:cNvPr>
          <p:cNvSpPr txBox="1"/>
          <p:nvPr/>
        </p:nvSpPr>
        <p:spPr>
          <a:xfrm>
            <a:off x="7881688" y="2830246"/>
            <a:ext cx="1313180" cy="276999"/>
          </a:xfrm>
          <a:prstGeom prst="rect">
            <a:avLst/>
          </a:prstGeom>
          <a:solidFill>
            <a:schemeClr val="bg1"/>
          </a:solidFill>
        </p:spPr>
        <p:txBody>
          <a:bodyPr wrap="none" rtlCol="0">
            <a:spAutoFit/>
          </a:bodyPr>
          <a:lstStyle/>
          <a:p>
            <a:r>
              <a:rPr lang="en-US" sz="1200" b="1" dirty="0">
                <a:latin typeface="Mangal" panose="020B0502040204020203" pitchFamily="18" charset="0"/>
                <a:cs typeface="Mangal" panose="020B0502040204020203" pitchFamily="18" charset="0"/>
              </a:rPr>
              <a:t>CORRECTED?</a:t>
            </a:r>
          </a:p>
        </p:txBody>
      </p:sp>
      <p:sp>
        <p:nvSpPr>
          <p:cNvPr id="4" name="TextBox 3">
            <a:extLst>
              <a:ext uri="{FF2B5EF4-FFF2-40B4-BE49-F238E27FC236}">
                <a16:creationId xmlns:a16="http://schemas.microsoft.com/office/drawing/2014/main" id="{8F461A1C-FAFB-4595-BC98-9333C15E16CB}"/>
              </a:ext>
            </a:extLst>
          </p:cNvPr>
          <p:cNvSpPr txBox="1"/>
          <p:nvPr/>
        </p:nvSpPr>
        <p:spPr>
          <a:xfrm>
            <a:off x="4572000" y="1175657"/>
            <a:ext cx="3612720" cy="369332"/>
          </a:xfrm>
          <a:prstGeom prst="rect">
            <a:avLst/>
          </a:prstGeom>
          <a:noFill/>
        </p:spPr>
        <p:txBody>
          <a:bodyPr wrap="none" rtlCol="0">
            <a:spAutoFit/>
          </a:bodyPr>
          <a:lstStyle/>
          <a:p>
            <a:r>
              <a:rPr lang="en-US" dirty="0">
                <a:solidFill>
                  <a:srgbClr val="FF0000"/>
                </a:solidFill>
              </a:rPr>
              <a:t>More repeats and large sample size. </a:t>
            </a:r>
          </a:p>
        </p:txBody>
      </p:sp>
    </p:spTree>
    <p:extLst>
      <p:ext uri="{BB962C8B-B14F-4D97-AF65-F5344CB8AC3E}">
        <p14:creationId xmlns:p14="http://schemas.microsoft.com/office/powerpoint/2010/main" val="1355028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4DF4D3-F3AC-4C9A-B849-42511626DC49}"/>
              </a:ext>
            </a:extLst>
          </p:cNvPr>
          <p:cNvSpPr/>
          <p:nvPr/>
        </p:nvSpPr>
        <p:spPr>
          <a:xfrm>
            <a:off x="950141" y="1469239"/>
            <a:ext cx="7349320" cy="4093428"/>
          </a:xfrm>
          <a:prstGeom prst="rect">
            <a:avLst/>
          </a:prstGeom>
        </p:spPr>
        <p:txBody>
          <a:bodyPr wrap="square">
            <a:spAutoFit/>
          </a:bodyPr>
          <a:lstStyle/>
          <a:p>
            <a:r>
              <a:rPr lang="en-US" sz="2000" dirty="0">
                <a:solidFill>
                  <a:srgbClr val="000000"/>
                </a:solidFill>
              </a:rPr>
              <a:t>A researcher measured only a single dependent variable, a </a:t>
            </a:r>
            <a:r>
              <a:rPr lang="en-US" sz="2000" i="1" dirty="0">
                <a:solidFill>
                  <a:srgbClr val="000000"/>
                </a:solidFill>
              </a:rPr>
              <a:t>p</a:t>
            </a:r>
            <a:r>
              <a:rPr lang="en-US" sz="2000" dirty="0">
                <a:solidFill>
                  <a:srgbClr val="000000"/>
                </a:solidFill>
              </a:rPr>
              <a:t> = 0.04 would have led to a decision to reject the null hypothesis,</a:t>
            </a:r>
          </a:p>
          <a:p>
            <a:endParaRPr lang="en-US" sz="2000" dirty="0">
              <a:solidFill>
                <a:srgbClr val="000000"/>
              </a:solidFill>
            </a:endParaRPr>
          </a:p>
          <a:p>
            <a:r>
              <a:rPr lang="en-US" sz="2000" dirty="0">
                <a:solidFill>
                  <a:srgbClr val="000000"/>
                </a:solidFill>
              </a:rPr>
              <a:t>Add a second dependent variable, the alpha level is reduced to 0.025, and now the same data no longer leads to the conclusion to reject the null hypothesis</a:t>
            </a:r>
          </a:p>
          <a:p>
            <a:endParaRPr lang="en-US" sz="2000" dirty="0">
              <a:solidFill>
                <a:srgbClr val="000000"/>
              </a:solidFill>
            </a:endParaRPr>
          </a:p>
          <a:p>
            <a:r>
              <a:rPr lang="en-US" sz="2000" dirty="0">
                <a:solidFill>
                  <a:srgbClr val="000000"/>
                </a:solidFill>
              </a:rPr>
              <a:t>Should the conclusions a researcher makes depend on the number of additional tests a researcher performs?</a:t>
            </a:r>
          </a:p>
          <a:p>
            <a:endParaRPr lang="en-US" sz="2000" dirty="0">
              <a:solidFill>
                <a:srgbClr val="000000"/>
              </a:solidFill>
            </a:endParaRPr>
          </a:p>
          <a:p>
            <a:r>
              <a:rPr lang="en-US" sz="2000" dirty="0">
                <a:solidFill>
                  <a:srgbClr val="000000"/>
                </a:solidFill>
              </a:rPr>
              <a:t>Lowering alpha levels is a mathematical necessity when you want to control error rates, but it is not needed if all you want to do is quantify relative likelihoods of the data under different hypotheses. </a:t>
            </a:r>
            <a:endParaRPr lang="en-US" sz="2000" dirty="0"/>
          </a:p>
        </p:txBody>
      </p:sp>
      <p:sp>
        <p:nvSpPr>
          <p:cNvPr id="3" name="TextBox 2">
            <a:extLst>
              <a:ext uri="{FF2B5EF4-FFF2-40B4-BE49-F238E27FC236}">
                <a16:creationId xmlns:a16="http://schemas.microsoft.com/office/drawing/2014/main" id="{771B848B-CE1A-4B0B-BFE1-F08ED4379C6B}"/>
              </a:ext>
            </a:extLst>
          </p:cNvPr>
          <p:cNvSpPr txBox="1"/>
          <p:nvPr/>
        </p:nvSpPr>
        <p:spPr>
          <a:xfrm>
            <a:off x="1362883" y="525440"/>
            <a:ext cx="6523837" cy="461665"/>
          </a:xfrm>
          <a:prstGeom prst="rect">
            <a:avLst/>
          </a:prstGeom>
          <a:noFill/>
        </p:spPr>
        <p:txBody>
          <a:bodyPr wrap="none" rtlCol="0">
            <a:spAutoFit/>
          </a:bodyPr>
          <a:lstStyle/>
          <a:p>
            <a:r>
              <a:rPr lang="en-US" sz="2400" dirty="0"/>
              <a:t>A case against controlling for multiple comparisons</a:t>
            </a:r>
          </a:p>
        </p:txBody>
      </p:sp>
    </p:spTree>
    <p:extLst>
      <p:ext uri="{BB962C8B-B14F-4D97-AF65-F5344CB8AC3E}">
        <p14:creationId xmlns:p14="http://schemas.microsoft.com/office/powerpoint/2010/main" val="1107612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16A0B8-9838-468A-8470-65B53C950D62}"/>
              </a:ext>
            </a:extLst>
          </p:cNvPr>
          <p:cNvSpPr/>
          <p:nvPr/>
        </p:nvSpPr>
        <p:spPr>
          <a:xfrm>
            <a:off x="692466" y="612844"/>
            <a:ext cx="8223545" cy="5355312"/>
          </a:xfrm>
          <a:prstGeom prst="rect">
            <a:avLst/>
          </a:prstGeom>
        </p:spPr>
        <p:txBody>
          <a:bodyPr wrap="square">
            <a:spAutoFit/>
          </a:bodyPr>
          <a:lstStyle/>
          <a:p>
            <a:r>
              <a:rPr lang="en-US" dirty="0">
                <a:solidFill>
                  <a:srgbClr val="000000"/>
                </a:solidFill>
              </a:rPr>
              <a:t>You've knocked out your favorite gene, mannose-6-phosphate isomerase (</a:t>
            </a:r>
            <a:r>
              <a:rPr lang="en-US" i="1" dirty="0" err="1">
                <a:solidFill>
                  <a:srgbClr val="000000"/>
                </a:solidFill>
              </a:rPr>
              <a:t>Mpi</a:t>
            </a:r>
            <a:r>
              <a:rPr lang="en-US" dirty="0">
                <a:solidFill>
                  <a:srgbClr val="000000"/>
                </a:solidFill>
              </a:rPr>
              <a:t>), in a strain of mice that spontaneously develop lots of tumors. </a:t>
            </a:r>
          </a:p>
          <a:p>
            <a:endParaRPr lang="en-US" dirty="0">
              <a:solidFill>
                <a:srgbClr val="000000"/>
              </a:solidFill>
            </a:endParaRPr>
          </a:p>
          <a:p>
            <a:r>
              <a:rPr lang="en-US" dirty="0">
                <a:solidFill>
                  <a:srgbClr val="000000"/>
                </a:solidFill>
              </a:rPr>
              <a:t>You measure 50 things on </a:t>
            </a:r>
            <a:r>
              <a:rPr lang="en-US" i="1" dirty="0" err="1">
                <a:solidFill>
                  <a:srgbClr val="000000"/>
                </a:solidFill>
              </a:rPr>
              <a:t>Mpi</a:t>
            </a:r>
            <a:r>
              <a:rPr lang="en-US" baseline="30000" dirty="0">
                <a:solidFill>
                  <a:srgbClr val="000000"/>
                </a:solidFill>
              </a:rPr>
              <a:t>-/-</a:t>
            </a:r>
            <a:r>
              <a:rPr lang="en-US" dirty="0">
                <a:solidFill>
                  <a:srgbClr val="000000"/>
                </a:solidFill>
              </a:rPr>
              <a:t> mice and normal mice, run the appropriate statistical tests, and the smallest </a:t>
            </a:r>
            <a:r>
              <a:rPr lang="en-US" i="1" dirty="0">
                <a:solidFill>
                  <a:srgbClr val="000000"/>
                </a:solidFill>
              </a:rPr>
              <a:t>p</a:t>
            </a:r>
            <a:r>
              <a:rPr lang="en-US" dirty="0">
                <a:solidFill>
                  <a:srgbClr val="000000"/>
                </a:solidFill>
              </a:rPr>
              <a:t> value is 0.013 for a difference in tumor size. </a:t>
            </a:r>
          </a:p>
          <a:p>
            <a:endParaRPr lang="en-US" dirty="0">
              <a:solidFill>
                <a:srgbClr val="000000"/>
              </a:solidFill>
            </a:endParaRPr>
          </a:p>
          <a:p>
            <a:r>
              <a:rPr lang="en-US" dirty="0">
                <a:solidFill>
                  <a:srgbClr val="000000"/>
                </a:solidFill>
              </a:rPr>
              <a:t>If you use a Bonferroni correction, that </a:t>
            </a:r>
            <a:r>
              <a:rPr lang="en-US" i="1" dirty="0">
                <a:solidFill>
                  <a:srgbClr val="000000"/>
                </a:solidFill>
              </a:rPr>
              <a:t>P</a:t>
            </a:r>
            <a:r>
              <a:rPr lang="en-US" dirty="0">
                <a:solidFill>
                  <a:srgbClr val="000000"/>
                </a:solidFill>
              </a:rPr>
              <a:t>=0.013 won't be close to significant; it might not be significant with the </a:t>
            </a:r>
            <a:r>
              <a:rPr lang="en-US" dirty="0" err="1">
                <a:solidFill>
                  <a:srgbClr val="000000"/>
                </a:solidFill>
              </a:rPr>
              <a:t>Benjamini</a:t>
            </a:r>
            <a:r>
              <a:rPr lang="en-US" dirty="0">
                <a:solidFill>
                  <a:srgbClr val="000000"/>
                </a:solidFill>
              </a:rPr>
              <a:t>-Hochberg procedure, either. </a:t>
            </a:r>
          </a:p>
          <a:p>
            <a:endParaRPr lang="en-US" dirty="0">
              <a:solidFill>
                <a:srgbClr val="000000"/>
              </a:solidFill>
            </a:endParaRPr>
          </a:p>
          <a:p>
            <a:r>
              <a:rPr lang="en-US" dirty="0">
                <a:solidFill>
                  <a:srgbClr val="000000"/>
                </a:solidFill>
              </a:rPr>
              <a:t>Should you conclude that there's no significant difference between the </a:t>
            </a:r>
            <a:r>
              <a:rPr lang="en-US" i="1" dirty="0" err="1">
                <a:solidFill>
                  <a:srgbClr val="000000"/>
                </a:solidFill>
              </a:rPr>
              <a:t>Mpi</a:t>
            </a:r>
            <a:r>
              <a:rPr lang="en-US" baseline="30000" dirty="0">
                <a:solidFill>
                  <a:srgbClr val="000000"/>
                </a:solidFill>
              </a:rPr>
              <a:t>-/-</a:t>
            </a:r>
            <a:r>
              <a:rPr lang="en-US" dirty="0">
                <a:solidFill>
                  <a:srgbClr val="000000"/>
                </a:solidFill>
              </a:rPr>
              <a:t> and </a:t>
            </a:r>
            <a:r>
              <a:rPr lang="en-US" i="1" dirty="0" err="1">
                <a:solidFill>
                  <a:srgbClr val="000000"/>
                </a:solidFill>
              </a:rPr>
              <a:t>Mpi</a:t>
            </a:r>
            <a:r>
              <a:rPr lang="en-US" baseline="30000" dirty="0">
                <a:solidFill>
                  <a:srgbClr val="000000"/>
                </a:solidFill>
              </a:rPr>
              <a:t>+/+</a:t>
            </a:r>
            <a:r>
              <a:rPr lang="en-US" dirty="0">
                <a:solidFill>
                  <a:srgbClr val="000000"/>
                </a:solidFill>
              </a:rPr>
              <a:t> mice, write a boring little paper titled "Lack of anything interesting in </a:t>
            </a:r>
            <a:r>
              <a:rPr lang="en-US" i="1" dirty="0" err="1">
                <a:solidFill>
                  <a:srgbClr val="000000"/>
                </a:solidFill>
              </a:rPr>
              <a:t>Mpi</a:t>
            </a:r>
            <a:r>
              <a:rPr lang="en-US" baseline="30000" dirty="0">
                <a:solidFill>
                  <a:srgbClr val="000000"/>
                </a:solidFill>
              </a:rPr>
              <a:t>-/-</a:t>
            </a:r>
            <a:r>
              <a:rPr lang="en-US" dirty="0">
                <a:solidFill>
                  <a:srgbClr val="000000"/>
                </a:solidFill>
              </a:rPr>
              <a:t> mice," and look for another project? </a:t>
            </a:r>
          </a:p>
          <a:p>
            <a:endParaRPr lang="en-US" dirty="0">
              <a:solidFill>
                <a:srgbClr val="000000"/>
              </a:solidFill>
            </a:endParaRPr>
          </a:p>
          <a:p>
            <a:r>
              <a:rPr lang="en-US" dirty="0">
                <a:solidFill>
                  <a:srgbClr val="000000"/>
                </a:solidFill>
              </a:rPr>
              <a:t>No, your paper should be "Possible effect of </a:t>
            </a:r>
            <a:r>
              <a:rPr lang="en-US" i="1" dirty="0" err="1">
                <a:solidFill>
                  <a:srgbClr val="000000"/>
                </a:solidFill>
              </a:rPr>
              <a:t>Mpi</a:t>
            </a:r>
            <a:r>
              <a:rPr lang="en-US" dirty="0">
                <a:solidFill>
                  <a:srgbClr val="000000"/>
                </a:solidFill>
              </a:rPr>
              <a:t> on cancer." You should be suitably cautious, of course, and emphasize in the paper that there's a good chance that your result is a false positive; but the cost of a false positive—if further experiments show that </a:t>
            </a:r>
            <a:r>
              <a:rPr lang="en-US" i="1" dirty="0" err="1">
                <a:solidFill>
                  <a:srgbClr val="000000"/>
                </a:solidFill>
              </a:rPr>
              <a:t>Mpi</a:t>
            </a:r>
            <a:r>
              <a:rPr lang="en-US" dirty="0">
                <a:solidFill>
                  <a:srgbClr val="000000"/>
                </a:solidFill>
              </a:rPr>
              <a:t> really has no effect on tumors—is just a few more experiments. The cost of a false negative, on the other hand, could be that you've missed out on a hugely important discovery.</a:t>
            </a:r>
            <a:endParaRPr lang="en-US" dirty="0"/>
          </a:p>
        </p:txBody>
      </p:sp>
      <p:sp>
        <p:nvSpPr>
          <p:cNvPr id="3" name="TextBox 2"/>
          <p:cNvSpPr txBox="1"/>
          <p:nvPr/>
        </p:nvSpPr>
        <p:spPr>
          <a:xfrm>
            <a:off x="2596505" y="6298113"/>
            <a:ext cx="5774979" cy="369332"/>
          </a:xfrm>
          <a:prstGeom prst="rect">
            <a:avLst/>
          </a:prstGeom>
          <a:noFill/>
        </p:spPr>
        <p:txBody>
          <a:bodyPr wrap="none" rtlCol="0">
            <a:spAutoFit/>
          </a:bodyPr>
          <a:lstStyle/>
          <a:p>
            <a:r>
              <a:rPr lang="en-US" dirty="0"/>
              <a:t>But remember to relate this back to the measure of effect…</a:t>
            </a:r>
          </a:p>
        </p:txBody>
      </p:sp>
    </p:spTree>
    <p:extLst>
      <p:ext uri="{BB962C8B-B14F-4D97-AF65-F5344CB8AC3E}">
        <p14:creationId xmlns:p14="http://schemas.microsoft.com/office/powerpoint/2010/main" val="3175851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3164" y="1474489"/>
            <a:ext cx="6190536" cy="2862322"/>
          </a:xfrm>
          <a:prstGeom prst="rect">
            <a:avLst/>
          </a:prstGeom>
        </p:spPr>
        <p:txBody>
          <a:bodyPr wrap="square">
            <a:spAutoFit/>
          </a:bodyPr>
          <a:lstStyle/>
          <a:p>
            <a:r>
              <a:rPr lang="en-US" sz="2000" dirty="0"/>
              <a:t> What is the recommendation regarding whether to correct for multiple tests?</a:t>
            </a:r>
          </a:p>
          <a:p>
            <a:endParaRPr lang="en-US" sz="2000" dirty="0"/>
          </a:p>
          <a:p>
            <a:r>
              <a:rPr lang="en-US" sz="2000" dirty="0"/>
              <a:t> “It all depends.” </a:t>
            </a:r>
          </a:p>
          <a:p>
            <a:endParaRPr lang="en-US" sz="2000" dirty="0"/>
          </a:p>
          <a:p>
            <a:r>
              <a:rPr lang="en-US" sz="2000" dirty="0"/>
              <a:t>If a small number of hypotheses have been stated </a:t>
            </a:r>
            <a:r>
              <a:rPr lang="en-US" sz="2000" i="1" dirty="0"/>
              <a:t>a priori </a:t>
            </a:r>
            <a:r>
              <a:rPr lang="en-US" sz="2000" dirty="0"/>
              <a:t>or if the purpose of the study is exploratory, then such corrections are probably not needed. However, in the absence of hypotheses, they may be required.</a:t>
            </a:r>
          </a:p>
        </p:txBody>
      </p:sp>
    </p:spTree>
    <p:extLst>
      <p:ext uri="{BB962C8B-B14F-4D97-AF65-F5344CB8AC3E}">
        <p14:creationId xmlns:p14="http://schemas.microsoft.com/office/powerpoint/2010/main" val="2129943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82F7F9-2931-46CF-982D-07CC631F6573}"/>
              </a:ext>
            </a:extLst>
          </p:cNvPr>
          <p:cNvSpPr/>
          <p:nvPr/>
        </p:nvSpPr>
        <p:spPr>
          <a:xfrm>
            <a:off x="803566" y="1204197"/>
            <a:ext cx="8104907" cy="1938992"/>
          </a:xfrm>
          <a:prstGeom prst="rect">
            <a:avLst/>
          </a:prstGeom>
        </p:spPr>
        <p:txBody>
          <a:bodyPr wrap="square">
            <a:spAutoFit/>
          </a:bodyPr>
          <a:lstStyle/>
          <a:p>
            <a:r>
              <a:rPr lang="en-US" sz="2000" b="1" u="sng" dirty="0"/>
              <a:t>FDR</a:t>
            </a:r>
          </a:p>
          <a:p>
            <a:r>
              <a:rPr lang="en-US" sz="2000" dirty="0"/>
              <a:t>Prism offers 3 methods. The two stage step up method is recommended. </a:t>
            </a:r>
          </a:p>
          <a:p>
            <a:endParaRPr lang="en-US" sz="2000" dirty="0"/>
          </a:p>
          <a:p>
            <a:r>
              <a:rPr lang="en-US" sz="2000" dirty="0"/>
              <a:t>The FDR-adjusted p-values are also known as q-values.</a:t>
            </a:r>
          </a:p>
          <a:p>
            <a:endParaRPr lang="en-US" sz="2000" dirty="0"/>
          </a:p>
          <a:p>
            <a:r>
              <a:rPr lang="en-US" sz="2000" dirty="0"/>
              <a:t>FDR methods are more powerful </a:t>
            </a:r>
          </a:p>
        </p:txBody>
      </p:sp>
      <p:sp>
        <p:nvSpPr>
          <p:cNvPr id="3" name="Rectangle 2">
            <a:extLst>
              <a:ext uri="{FF2B5EF4-FFF2-40B4-BE49-F238E27FC236}">
                <a16:creationId xmlns:a16="http://schemas.microsoft.com/office/drawing/2014/main" id="{C460721D-6792-4BAA-89C6-689322AE56B5}"/>
              </a:ext>
            </a:extLst>
          </p:cNvPr>
          <p:cNvSpPr/>
          <p:nvPr/>
        </p:nvSpPr>
        <p:spPr>
          <a:xfrm>
            <a:off x="646466" y="401741"/>
            <a:ext cx="7389074" cy="461665"/>
          </a:xfrm>
          <a:prstGeom prst="rect">
            <a:avLst/>
          </a:prstGeom>
        </p:spPr>
        <p:txBody>
          <a:bodyPr wrap="none">
            <a:spAutoFit/>
          </a:bodyPr>
          <a:lstStyle/>
          <a:p>
            <a:r>
              <a:rPr lang="en-US" sz="2400" dirty="0"/>
              <a:t>FDR and FWER methods for multiple comparisons in Prism</a:t>
            </a:r>
          </a:p>
        </p:txBody>
      </p:sp>
      <p:sp>
        <p:nvSpPr>
          <p:cNvPr id="4" name="Rectangle 3">
            <a:extLst>
              <a:ext uri="{FF2B5EF4-FFF2-40B4-BE49-F238E27FC236}">
                <a16:creationId xmlns:a16="http://schemas.microsoft.com/office/drawing/2014/main" id="{5CC20685-8289-46E8-9A07-D414BAB70445}"/>
              </a:ext>
            </a:extLst>
          </p:cNvPr>
          <p:cNvSpPr/>
          <p:nvPr/>
        </p:nvSpPr>
        <p:spPr>
          <a:xfrm>
            <a:off x="727366" y="3714812"/>
            <a:ext cx="7737366" cy="2246769"/>
          </a:xfrm>
          <a:prstGeom prst="rect">
            <a:avLst/>
          </a:prstGeom>
        </p:spPr>
        <p:txBody>
          <a:bodyPr wrap="square">
            <a:spAutoFit/>
          </a:bodyPr>
          <a:lstStyle/>
          <a:p>
            <a:r>
              <a:rPr lang="en-US" sz="2000" b="1" u="sng" dirty="0"/>
              <a:t>FWER methods</a:t>
            </a:r>
          </a:p>
          <a:p>
            <a:endParaRPr lang="en-US" sz="2000" dirty="0"/>
          </a:p>
          <a:p>
            <a:r>
              <a:rPr lang="en-US" sz="2000" dirty="0"/>
              <a:t>Prism also offers </a:t>
            </a:r>
            <a:r>
              <a:rPr lang="en-US" sz="2000" dirty="0" err="1"/>
              <a:t>Bonferroni</a:t>
            </a:r>
            <a:r>
              <a:rPr lang="en-US" sz="2000" dirty="0"/>
              <a:t> and more sophisticated methods – Bonferroni </a:t>
            </a:r>
            <a:r>
              <a:rPr lang="en-US" sz="2000" dirty="0" err="1"/>
              <a:t>Sidak</a:t>
            </a:r>
            <a:r>
              <a:rPr lang="en-US" sz="2000" dirty="0"/>
              <a:t>, Bonferroni Dunn, Holm </a:t>
            </a:r>
            <a:r>
              <a:rPr lang="en-US" sz="2000" dirty="0" err="1"/>
              <a:t>Sidak</a:t>
            </a:r>
            <a:r>
              <a:rPr lang="en-US" sz="2000" dirty="0"/>
              <a:t>. Holm </a:t>
            </a:r>
            <a:r>
              <a:rPr lang="en-US" sz="2000" dirty="0" err="1"/>
              <a:t>Sidak</a:t>
            </a:r>
            <a:r>
              <a:rPr lang="en-US" sz="2000" dirty="0"/>
              <a:t> is recommended. </a:t>
            </a:r>
          </a:p>
          <a:p>
            <a:endParaRPr lang="en-US" sz="2000" dirty="0"/>
          </a:p>
          <a:p>
            <a:r>
              <a:rPr lang="en-US" sz="2000" dirty="0"/>
              <a:t>For ANOVA, other methods, e.g. Tukey’s are available. </a:t>
            </a:r>
          </a:p>
        </p:txBody>
      </p:sp>
    </p:spTree>
    <p:extLst>
      <p:ext uri="{BB962C8B-B14F-4D97-AF65-F5344CB8AC3E}">
        <p14:creationId xmlns:p14="http://schemas.microsoft.com/office/powerpoint/2010/main" val="3808524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77AD30-E404-4C2E-A95D-F560BBA720D0}"/>
              </a:ext>
            </a:extLst>
          </p:cNvPr>
          <p:cNvSpPr txBox="1"/>
          <p:nvPr/>
        </p:nvSpPr>
        <p:spPr>
          <a:xfrm>
            <a:off x="1485696" y="383385"/>
            <a:ext cx="6246967" cy="461665"/>
          </a:xfrm>
          <a:prstGeom prst="rect">
            <a:avLst/>
          </a:prstGeom>
          <a:noFill/>
        </p:spPr>
        <p:txBody>
          <a:bodyPr wrap="none" rtlCol="0">
            <a:spAutoFit/>
          </a:bodyPr>
          <a:lstStyle/>
          <a:p>
            <a:r>
              <a:rPr lang="en-US" sz="2400" dirty="0"/>
              <a:t>FDR and FWER: Stacked p-value analysis in Prism</a:t>
            </a:r>
          </a:p>
        </p:txBody>
      </p:sp>
      <p:sp>
        <p:nvSpPr>
          <p:cNvPr id="4" name="Rectangle 3">
            <a:extLst>
              <a:ext uri="{FF2B5EF4-FFF2-40B4-BE49-F238E27FC236}">
                <a16:creationId xmlns:a16="http://schemas.microsoft.com/office/drawing/2014/main" id="{403597C5-73F5-4CA8-873F-83E5F7FA5EDC}"/>
              </a:ext>
            </a:extLst>
          </p:cNvPr>
          <p:cNvSpPr/>
          <p:nvPr/>
        </p:nvSpPr>
        <p:spPr>
          <a:xfrm>
            <a:off x="2470132" y="6277808"/>
            <a:ext cx="2983124" cy="369332"/>
          </a:xfrm>
          <a:prstGeom prst="rect">
            <a:avLst/>
          </a:prstGeom>
        </p:spPr>
        <p:txBody>
          <a:bodyPr wrap="none">
            <a:spAutoFit/>
          </a:bodyPr>
          <a:lstStyle/>
          <a:p>
            <a:r>
              <a:rPr lang="en-US" dirty="0"/>
              <a:t>Week10_StackedP-Values.xlsx</a:t>
            </a:r>
          </a:p>
        </p:txBody>
      </p:sp>
      <p:pic>
        <p:nvPicPr>
          <p:cNvPr id="5" name="Picture 4"/>
          <p:cNvPicPr>
            <a:picLocks noChangeAspect="1"/>
          </p:cNvPicPr>
          <p:nvPr/>
        </p:nvPicPr>
        <p:blipFill>
          <a:blip r:embed="rId2"/>
          <a:stretch>
            <a:fillRect/>
          </a:stretch>
        </p:blipFill>
        <p:spPr>
          <a:xfrm>
            <a:off x="788118" y="1536742"/>
            <a:ext cx="1613912" cy="4973482"/>
          </a:xfrm>
          <a:prstGeom prst="rect">
            <a:avLst/>
          </a:prstGeom>
        </p:spPr>
      </p:pic>
      <p:sp>
        <p:nvSpPr>
          <p:cNvPr id="6" name="TextBox 5"/>
          <p:cNvSpPr txBox="1"/>
          <p:nvPr/>
        </p:nvSpPr>
        <p:spPr>
          <a:xfrm>
            <a:off x="430180" y="1007139"/>
            <a:ext cx="2572307" cy="369332"/>
          </a:xfrm>
          <a:prstGeom prst="rect">
            <a:avLst/>
          </a:prstGeom>
          <a:noFill/>
        </p:spPr>
        <p:txBody>
          <a:bodyPr wrap="none" rtlCol="0">
            <a:spAutoFit/>
          </a:bodyPr>
          <a:lstStyle/>
          <a:p>
            <a:r>
              <a:rPr lang="en-US" dirty="0"/>
              <a:t>Start with a Column table</a:t>
            </a:r>
          </a:p>
        </p:txBody>
      </p:sp>
      <p:pic>
        <p:nvPicPr>
          <p:cNvPr id="7" name="Picture 6"/>
          <p:cNvPicPr>
            <a:picLocks noChangeAspect="1"/>
          </p:cNvPicPr>
          <p:nvPr/>
        </p:nvPicPr>
        <p:blipFill>
          <a:blip r:embed="rId3"/>
          <a:stretch>
            <a:fillRect/>
          </a:stretch>
        </p:blipFill>
        <p:spPr>
          <a:xfrm>
            <a:off x="3505237" y="938682"/>
            <a:ext cx="5457839" cy="5383994"/>
          </a:xfrm>
          <a:prstGeom prst="rect">
            <a:avLst/>
          </a:prstGeom>
        </p:spPr>
      </p:pic>
    </p:spTree>
    <p:extLst>
      <p:ext uri="{BB962C8B-B14F-4D97-AF65-F5344CB8AC3E}">
        <p14:creationId xmlns:p14="http://schemas.microsoft.com/office/powerpoint/2010/main" val="4046087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0197" y="515297"/>
            <a:ext cx="6151651" cy="4387836"/>
          </a:xfrm>
          <a:prstGeom prst="rect">
            <a:avLst/>
          </a:prstGeom>
        </p:spPr>
      </p:pic>
      <p:pic>
        <p:nvPicPr>
          <p:cNvPr id="5" name="Picture 4"/>
          <p:cNvPicPr>
            <a:picLocks noChangeAspect="1"/>
          </p:cNvPicPr>
          <p:nvPr/>
        </p:nvPicPr>
        <p:blipFill>
          <a:blip r:embed="rId3"/>
          <a:stretch>
            <a:fillRect/>
          </a:stretch>
        </p:blipFill>
        <p:spPr>
          <a:xfrm>
            <a:off x="1260194" y="4903133"/>
            <a:ext cx="7148618" cy="1741081"/>
          </a:xfrm>
          <a:prstGeom prst="rect">
            <a:avLst/>
          </a:prstGeom>
        </p:spPr>
      </p:pic>
    </p:spTree>
    <p:extLst>
      <p:ext uri="{BB962C8B-B14F-4D97-AF65-F5344CB8AC3E}">
        <p14:creationId xmlns:p14="http://schemas.microsoft.com/office/powerpoint/2010/main" val="3765138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5518A2-F8F8-45B2-8E03-816CFE2EB9C9}"/>
              </a:ext>
            </a:extLst>
          </p:cNvPr>
          <p:cNvSpPr/>
          <p:nvPr/>
        </p:nvSpPr>
        <p:spPr>
          <a:xfrm>
            <a:off x="1059873" y="2255511"/>
            <a:ext cx="7176653" cy="3683060"/>
          </a:xfrm>
          <a:prstGeom prst="rect">
            <a:avLst/>
          </a:prstGeom>
        </p:spPr>
        <p:txBody>
          <a:bodyPr wrap="square">
            <a:spAutoFit/>
          </a:bodyPr>
          <a:lstStyle/>
          <a:p>
            <a:pPr marL="47625" marR="0">
              <a:spcBef>
                <a:spcPts val="750"/>
              </a:spcBef>
              <a:spcAft>
                <a:spcPts val="750"/>
              </a:spcAft>
            </a:pPr>
            <a:r>
              <a:rPr lang="en-US" sz="2000" b="1" dirty="0">
                <a:ea typeface="Times New Roman" panose="02020603050405020304" pitchFamily="18" charset="0"/>
                <a:cs typeface="Times New Roman" panose="02020603050405020304" pitchFamily="18" charset="0"/>
              </a:rPr>
              <a:t>Control the False Discovery Rate (FDR)</a:t>
            </a:r>
            <a:endParaRPr lang="en-US" sz="2000" dirty="0">
              <a:ea typeface="Calibri" panose="020F0502020204030204" pitchFamily="34" charset="0"/>
              <a:cs typeface="Times New Roman" panose="02020603050405020304" pitchFamily="18" charset="0"/>
            </a:endParaRPr>
          </a:p>
          <a:p>
            <a:pPr marL="47625" marR="0">
              <a:spcBef>
                <a:spcPts val="750"/>
              </a:spcBef>
              <a:spcAft>
                <a:spcPts val="750"/>
              </a:spcAft>
            </a:pPr>
            <a:r>
              <a:rPr lang="en-US" sz="2000" dirty="0">
                <a:ea typeface="Times New Roman" panose="02020603050405020304" pitchFamily="18" charset="0"/>
                <a:cs typeface="Times New Roman" panose="02020603050405020304" pitchFamily="18" charset="0"/>
              </a:rPr>
              <a:t>Choose one of three approaches </a:t>
            </a:r>
            <a:r>
              <a:rPr lang="en-US" sz="2000" dirty="0">
                <a:solidFill>
                  <a:srgbClr val="000000"/>
                </a:solidFill>
                <a:ea typeface="Times New Roman" panose="02020603050405020304" pitchFamily="18" charset="0"/>
                <a:cs typeface="Times New Roman" panose="02020603050405020304" pitchFamily="18" charset="0"/>
              </a:rPr>
              <a:t>to decide which P values are small enough to flag as "discoveries". </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Prism recommends the adaptive method of </a:t>
            </a:r>
            <a:r>
              <a:rPr lang="en-US" sz="2000" dirty="0" err="1">
                <a:solidFill>
                  <a:srgbClr val="000000"/>
                </a:solidFill>
                <a:ea typeface="Times New Roman" panose="02020603050405020304" pitchFamily="18" charset="0"/>
                <a:cs typeface="Times New Roman" panose="02020603050405020304" pitchFamily="18" charset="0"/>
              </a:rPr>
              <a:t>Benjamini</a:t>
            </a:r>
            <a:r>
              <a:rPr lang="en-US" sz="2000" dirty="0">
                <a:solidFill>
                  <a:srgbClr val="000000"/>
                </a:solidFill>
                <a:ea typeface="Times New Roman" panose="02020603050405020304" pitchFamily="18" charset="0"/>
                <a:cs typeface="Times New Roman" panose="02020603050405020304" pitchFamily="18" charset="0"/>
              </a:rPr>
              <a:t>, Krieger and </a:t>
            </a:r>
            <a:r>
              <a:rPr lang="en-US" sz="2000" dirty="0" err="1">
                <a:solidFill>
                  <a:srgbClr val="000000"/>
                </a:solidFill>
                <a:ea typeface="Times New Roman" panose="02020603050405020304" pitchFamily="18" charset="0"/>
                <a:cs typeface="Times New Roman" panose="02020603050405020304" pitchFamily="18" charset="0"/>
              </a:rPr>
              <a:t>Yekutieli</a:t>
            </a:r>
            <a:r>
              <a:rPr lang="en-US" sz="2000" dirty="0">
                <a:solidFill>
                  <a:srgbClr val="000000"/>
                </a:solidFill>
                <a:ea typeface="Times New Roman" panose="02020603050405020304" pitchFamily="18" charset="0"/>
                <a:cs typeface="Times New Roman" panose="02020603050405020304" pitchFamily="18" charset="0"/>
              </a:rPr>
              <a:t> as it has more power. </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The original FDR method of </a:t>
            </a:r>
            <a:r>
              <a:rPr lang="en-US" sz="2000" dirty="0" err="1">
                <a:solidFill>
                  <a:srgbClr val="000000"/>
                </a:solidFill>
                <a:ea typeface="Times New Roman" panose="02020603050405020304" pitchFamily="18" charset="0"/>
                <a:cs typeface="Times New Roman" panose="02020603050405020304" pitchFamily="18" charset="0"/>
              </a:rPr>
              <a:t>Benjamini</a:t>
            </a:r>
            <a:r>
              <a:rPr lang="en-US" sz="2000" dirty="0">
                <a:solidFill>
                  <a:srgbClr val="000000"/>
                </a:solidFill>
                <a:ea typeface="Times New Roman" panose="02020603050405020304" pitchFamily="18" charset="0"/>
                <a:cs typeface="Times New Roman" panose="02020603050405020304" pitchFamily="18" charset="0"/>
              </a:rPr>
              <a:t> and Hochberg is better known, but has less power. </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The method of </a:t>
            </a:r>
            <a:r>
              <a:rPr lang="en-US" sz="2000" dirty="0" err="1">
                <a:solidFill>
                  <a:srgbClr val="000000"/>
                </a:solidFill>
                <a:ea typeface="Times New Roman" panose="02020603050405020304" pitchFamily="18" charset="0"/>
                <a:cs typeface="Times New Roman" panose="02020603050405020304" pitchFamily="18" charset="0"/>
              </a:rPr>
              <a:t>Benjamini</a:t>
            </a:r>
            <a:r>
              <a:rPr lang="en-US" sz="2000" dirty="0">
                <a:solidFill>
                  <a:srgbClr val="000000"/>
                </a:solidFill>
                <a:ea typeface="Times New Roman" panose="02020603050405020304" pitchFamily="18" charset="0"/>
                <a:cs typeface="Times New Roman" panose="02020603050405020304" pitchFamily="18" charset="0"/>
              </a:rPr>
              <a:t> and </a:t>
            </a:r>
            <a:r>
              <a:rPr lang="en-US" sz="2000" dirty="0" err="1">
                <a:solidFill>
                  <a:srgbClr val="000000"/>
                </a:solidFill>
                <a:ea typeface="Times New Roman" panose="02020603050405020304" pitchFamily="18" charset="0"/>
                <a:cs typeface="Times New Roman" panose="02020603050405020304" pitchFamily="18" charset="0"/>
              </a:rPr>
              <a:t>Yekutieli</a:t>
            </a:r>
            <a:r>
              <a:rPr lang="en-US" sz="2000" dirty="0">
                <a:solidFill>
                  <a:srgbClr val="000000"/>
                </a:solidFill>
                <a:ea typeface="Times New Roman" panose="02020603050405020304" pitchFamily="18" charset="0"/>
                <a:cs typeface="Times New Roman" panose="02020603050405020304" pitchFamily="18" charset="0"/>
              </a:rPr>
              <a:t> makes fewer assumptions, but has much less power.</a:t>
            </a:r>
            <a:endParaRPr lang="en-US" sz="2000" dirty="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59873" y="265457"/>
            <a:ext cx="7148618" cy="1741081"/>
          </a:xfrm>
          <a:prstGeom prst="rect">
            <a:avLst/>
          </a:prstGeom>
        </p:spPr>
      </p:pic>
    </p:spTree>
    <p:extLst>
      <p:ext uri="{BB962C8B-B14F-4D97-AF65-F5344CB8AC3E}">
        <p14:creationId xmlns:p14="http://schemas.microsoft.com/office/powerpoint/2010/main" val="297804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558" y="207237"/>
            <a:ext cx="7024221" cy="5010221"/>
          </a:xfrm>
          <a:prstGeom prst="rect">
            <a:avLst/>
          </a:prstGeom>
        </p:spPr>
      </p:pic>
      <p:sp>
        <p:nvSpPr>
          <p:cNvPr id="2" name="Rectangle 1">
            <a:extLst>
              <a:ext uri="{FF2B5EF4-FFF2-40B4-BE49-F238E27FC236}">
                <a16:creationId xmlns:a16="http://schemas.microsoft.com/office/drawing/2014/main" id="{EE2562D3-C99C-4B4D-BB15-5C9CCF710E8F}"/>
              </a:ext>
            </a:extLst>
          </p:cNvPr>
          <p:cNvSpPr/>
          <p:nvPr/>
        </p:nvSpPr>
        <p:spPr>
          <a:xfrm>
            <a:off x="1628817" y="2681494"/>
            <a:ext cx="7294417" cy="3580467"/>
          </a:xfrm>
          <a:prstGeom prst="rect">
            <a:avLst/>
          </a:prstGeom>
          <a:solidFill>
            <a:schemeClr val="accent1">
              <a:lumMod val="20000"/>
              <a:lumOff val="80000"/>
            </a:schemeClr>
          </a:solidFill>
          <a:ln w="15875">
            <a:solidFill>
              <a:schemeClr val="tx1"/>
            </a:solidFill>
          </a:ln>
        </p:spPr>
        <p:txBody>
          <a:bodyPr wrap="square">
            <a:spAutoFit/>
          </a:bodyPr>
          <a:lstStyle/>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Set the value of Q (desired FDR)</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no more than Q% of the comparisons flagged as discoveries, are false discoveries (false positives)</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Enter a percentage, not a fraction. </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	 5%: enter "5" not "0.05" and not "5%“</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	Really is no standard value</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	If you enter a larger value, more comparisons will be 	flagged as 	discoveries, but more of these will be false discoveries. </a:t>
            </a:r>
            <a:endParaRPr lang="en-US" sz="20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44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5A097B-4F1B-4CA2-AA45-9B67D319A7B3}"/>
              </a:ext>
            </a:extLst>
          </p:cNvPr>
          <p:cNvSpPr/>
          <p:nvPr/>
        </p:nvSpPr>
        <p:spPr>
          <a:xfrm>
            <a:off x="2560617" y="332453"/>
            <a:ext cx="3629776" cy="461665"/>
          </a:xfrm>
          <a:prstGeom prst="rect">
            <a:avLst/>
          </a:prstGeom>
        </p:spPr>
        <p:txBody>
          <a:bodyPr wrap="none">
            <a:spAutoFit/>
          </a:bodyPr>
          <a:lstStyle/>
          <a:p>
            <a:r>
              <a:rPr lang="en-US" sz="2400" dirty="0"/>
              <a:t>Multiple Testing: Two Types</a:t>
            </a:r>
          </a:p>
        </p:txBody>
      </p:sp>
      <p:sp>
        <p:nvSpPr>
          <p:cNvPr id="3" name="Rectangle 2">
            <a:extLst>
              <a:ext uri="{FF2B5EF4-FFF2-40B4-BE49-F238E27FC236}">
                <a16:creationId xmlns:a16="http://schemas.microsoft.com/office/drawing/2014/main" id="{2BA53FC7-8011-40A2-AAED-8EBDE1279959}"/>
              </a:ext>
            </a:extLst>
          </p:cNvPr>
          <p:cNvSpPr/>
          <p:nvPr/>
        </p:nvSpPr>
        <p:spPr>
          <a:xfrm>
            <a:off x="824510" y="1039420"/>
            <a:ext cx="3775364" cy="1015663"/>
          </a:xfrm>
          <a:prstGeom prst="rect">
            <a:avLst/>
          </a:prstGeom>
        </p:spPr>
        <p:txBody>
          <a:bodyPr wrap="square">
            <a:spAutoFit/>
          </a:bodyPr>
          <a:lstStyle/>
          <a:p>
            <a:r>
              <a:rPr lang="en-US" sz="2000" dirty="0"/>
              <a:t>Big data experiments with a large number of independent tests on the same samples</a:t>
            </a:r>
          </a:p>
        </p:txBody>
      </p:sp>
      <p:pic>
        <p:nvPicPr>
          <p:cNvPr id="4" name="Picture 3">
            <a:extLst>
              <a:ext uri="{FF2B5EF4-FFF2-40B4-BE49-F238E27FC236}">
                <a16:creationId xmlns:a16="http://schemas.microsoft.com/office/drawing/2014/main" id="{AF2C90F7-6CCA-408F-A941-4F3ABCAB884D}"/>
              </a:ext>
            </a:extLst>
          </p:cNvPr>
          <p:cNvPicPr>
            <a:picLocks noChangeAspect="1"/>
          </p:cNvPicPr>
          <p:nvPr/>
        </p:nvPicPr>
        <p:blipFill>
          <a:blip r:embed="rId2"/>
          <a:stretch>
            <a:fillRect/>
          </a:stretch>
        </p:blipFill>
        <p:spPr>
          <a:xfrm>
            <a:off x="824510" y="2097245"/>
            <a:ext cx="3959981" cy="4428302"/>
          </a:xfrm>
          <a:prstGeom prst="rect">
            <a:avLst/>
          </a:prstGeom>
        </p:spPr>
      </p:pic>
      <p:pic>
        <p:nvPicPr>
          <p:cNvPr id="5" name="Picture 4">
            <a:extLst>
              <a:ext uri="{FF2B5EF4-FFF2-40B4-BE49-F238E27FC236}">
                <a16:creationId xmlns:a16="http://schemas.microsoft.com/office/drawing/2014/main" id="{DDD75BBB-F045-4F0D-A800-F116E36648DD}"/>
              </a:ext>
            </a:extLst>
          </p:cNvPr>
          <p:cNvPicPr>
            <a:picLocks noChangeAspect="1"/>
          </p:cNvPicPr>
          <p:nvPr/>
        </p:nvPicPr>
        <p:blipFill>
          <a:blip r:embed="rId3"/>
          <a:stretch>
            <a:fillRect/>
          </a:stretch>
        </p:blipFill>
        <p:spPr>
          <a:xfrm>
            <a:off x="5247657" y="1820684"/>
            <a:ext cx="3226227" cy="3473605"/>
          </a:xfrm>
          <a:prstGeom prst="rect">
            <a:avLst/>
          </a:prstGeom>
        </p:spPr>
      </p:pic>
      <p:sp>
        <p:nvSpPr>
          <p:cNvPr id="6" name="TextBox 5">
            <a:extLst>
              <a:ext uri="{FF2B5EF4-FFF2-40B4-BE49-F238E27FC236}">
                <a16:creationId xmlns:a16="http://schemas.microsoft.com/office/drawing/2014/main" id="{C48F1CB6-E92C-44E9-8F95-8CCB9A6F85DC}"/>
              </a:ext>
            </a:extLst>
          </p:cNvPr>
          <p:cNvSpPr txBox="1"/>
          <p:nvPr/>
        </p:nvSpPr>
        <p:spPr>
          <a:xfrm>
            <a:off x="5425183" y="1039419"/>
            <a:ext cx="3458632" cy="707886"/>
          </a:xfrm>
          <a:prstGeom prst="rect">
            <a:avLst/>
          </a:prstGeom>
          <a:noFill/>
        </p:spPr>
        <p:txBody>
          <a:bodyPr wrap="square" rtlCol="0">
            <a:spAutoFit/>
          </a:bodyPr>
          <a:lstStyle/>
          <a:p>
            <a:r>
              <a:rPr lang="en-US" sz="2000" dirty="0"/>
              <a:t>Multiple tests instead of a global test</a:t>
            </a:r>
          </a:p>
        </p:txBody>
      </p:sp>
      <p:sp>
        <p:nvSpPr>
          <p:cNvPr id="7" name="TextBox 6">
            <a:extLst>
              <a:ext uri="{FF2B5EF4-FFF2-40B4-BE49-F238E27FC236}">
                <a16:creationId xmlns:a16="http://schemas.microsoft.com/office/drawing/2014/main" id="{C48F1CB6-E92C-44E9-8F95-8CCB9A6F85DC}"/>
              </a:ext>
            </a:extLst>
          </p:cNvPr>
          <p:cNvSpPr txBox="1"/>
          <p:nvPr/>
        </p:nvSpPr>
        <p:spPr>
          <a:xfrm>
            <a:off x="5247657" y="5367668"/>
            <a:ext cx="3458632" cy="1015663"/>
          </a:xfrm>
          <a:prstGeom prst="rect">
            <a:avLst/>
          </a:prstGeom>
          <a:noFill/>
        </p:spPr>
        <p:txBody>
          <a:bodyPr wrap="square" rtlCol="0">
            <a:spAutoFit/>
          </a:bodyPr>
          <a:lstStyle/>
          <a:p>
            <a:r>
              <a:rPr lang="en-US" sz="2000" dirty="0"/>
              <a:t>e.g., multiple independent t-tests when an ANOVA is the appropriate test</a:t>
            </a:r>
          </a:p>
        </p:txBody>
      </p:sp>
    </p:spTree>
    <p:extLst>
      <p:ext uri="{BB962C8B-B14F-4D97-AF65-F5344CB8AC3E}">
        <p14:creationId xmlns:p14="http://schemas.microsoft.com/office/powerpoint/2010/main" val="2406457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C55E7F-B252-4CBC-B96D-02FE18C4D874}"/>
              </a:ext>
            </a:extLst>
          </p:cNvPr>
          <p:cNvSpPr/>
          <p:nvPr/>
        </p:nvSpPr>
        <p:spPr>
          <a:xfrm>
            <a:off x="685172" y="4061724"/>
            <a:ext cx="7818854" cy="2236510"/>
          </a:xfrm>
          <a:prstGeom prst="rect">
            <a:avLst/>
          </a:prstGeom>
        </p:spPr>
        <p:txBody>
          <a:bodyPr wrap="square">
            <a:spAutoFit/>
          </a:bodyPr>
          <a:lstStyle/>
          <a:p>
            <a:pPr>
              <a:spcBef>
                <a:spcPts val="750"/>
              </a:spcBef>
              <a:spcAft>
                <a:spcPts val="750"/>
              </a:spcAft>
            </a:pPr>
            <a:r>
              <a:rPr lang="en-US" b="1" dirty="0">
                <a:ea typeface="Times New Roman" panose="02020603050405020304" pitchFamily="18" charset="0"/>
                <a:cs typeface="Times New Roman" panose="02020603050405020304" pitchFamily="18" charset="0"/>
              </a:rPr>
              <a:t>Statistical significance (control Type I error rate for the family of comparisons)</a:t>
            </a:r>
            <a:endParaRPr lang="en-US" dirty="0">
              <a:ea typeface="Calibri" panose="020F0502020204030204" pitchFamily="34" charset="0"/>
              <a:cs typeface="Times New Roman" panose="02020603050405020304" pitchFamily="18" charset="0"/>
            </a:endParaRPr>
          </a:p>
          <a:p>
            <a:pPr marL="47625" marR="0">
              <a:spcBef>
                <a:spcPts val="750"/>
              </a:spcBef>
              <a:spcAft>
                <a:spcPts val="750"/>
              </a:spcAft>
            </a:pPr>
            <a:r>
              <a:rPr lang="en-US" dirty="0">
                <a:ea typeface="Times New Roman" panose="02020603050405020304" pitchFamily="18" charset="0"/>
                <a:cs typeface="Times New Roman" panose="02020603050405020304" pitchFamily="18" charset="0"/>
              </a:rPr>
              <a:t>Choose how Prism will correct for multiple comparisons. Prism recommends using the Holm-</a:t>
            </a:r>
            <a:r>
              <a:rPr lang="en-US" dirty="0" err="1">
                <a:ea typeface="Times New Roman" panose="02020603050405020304" pitchFamily="18" charset="0"/>
                <a:cs typeface="Times New Roman" panose="02020603050405020304" pitchFamily="18" charset="0"/>
              </a:rPr>
              <a:t>Šídák</a:t>
            </a:r>
            <a:r>
              <a:rPr lang="en-US" dirty="0">
                <a:ea typeface="Times New Roman" panose="02020603050405020304" pitchFamily="18" charset="0"/>
                <a:cs typeface="Times New Roman" panose="02020603050405020304" pitchFamily="18" charset="0"/>
              </a:rPr>
              <a:t> method, which has the most power. The alternatives are the methods of Bonferroni-Dunn or Bonferroni-</a:t>
            </a:r>
            <a:r>
              <a:rPr lang="en-US" dirty="0" err="1">
                <a:ea typeface="Times New Roman" panose="02020603050405020304" pitchFamily="18" charset="0"/>
                <a:cs typeface="Times New Roman" panose="02020603050405020304" pitchFamily="18" charset="0"/>
              </a:rPr>
              <a:t>Šídák</a:t>
            </a:r>
            <a:r>
              <a:rPr lang="en-US" dirty="0">
                <a:ea typeface="Times New Roman" panose="02020603050405020304" pitchFamily="18" charset="0"/>
                <a:cs typeface="Times New Roman" panose="02020603050405020304" pitchFamily="18" charset="0"/>
              </a:rPr>
              <a:t>.  The method we call</a:t>
            </a:r>
            <a:r>
              <a:rPr lang="en-US" i="1" dirty="0">
                <a:ea typeface="Times New Roman" panose="02020603050405020304" pitchFamily="18" charset="0"/>
                <a:cs typeface="Times New Roman" panose="02020603050405020304" pitchFamily="18" charset="0"/>
              </a:rPr>
              <a:t> Bonferroni-Dunn</a:t>
            </a:r>
            <a:r>
              <a:rPr lang="en-US" dirty="0">
                <a:ea typeface="Times New Roman" panose="02020603050405020304" pitchFamily="18" charset="0"/>
                <a:cs typeface="Times New Roman" panose="02020603050405020304" pitchFamily="18" charset="0"/>
              </a:rPr>
              <a:t> is often referred to simply as </a:t>
            </a:r>
            <a:r>
              <a:rPr lang="en-US" i="1" dirty="0">
                <a:ea typeface="Times New Roman" panose="02020603050405020304" pitchFamily="18" charset="0"/>
                <a:cs typeface="Times New Roman" panose="02020603050405020304" pitchFamily="18" charset="0"/>
              </a:rPr>
              <a:t>Bonferroni</a:t>
            </a:r>
            <a:r>
              <a:rPr lang="en-US" dirty="0">
                <a:ea typeface="Times New Roman" panose="02020603050405020304" pitchFamily="18" charset="0"/>
                <a:cs typeface="Times New Roman" panose="02020603050405020304" pitchFamily="18" charset="0"/>
              </a:rPr>
              <a:t>. The method we call Bonferroni-</a:t>
            </a:r>
            <a:r>
              <a:rPr lang="en-US" dirty="0" err="1">
                <a:ea typeface="Times New Roman" panose="02020603050405020304" pitchFamily="18" charset="0"/>
                <a:cs typeface="Times New Roman" panose="02020603050405020304" pitchFamily="18" charset="0"/>
              </a:rPr>
              <a:t>Šídák</a:t>
            </a:r>
            <a:r>
              <a:rPr lang="en-US" dirty="0">
                <a:ea typeface="Times New Roman" panose="02020603050405020304" pitchFamily="18" charset="0"/>
                <a:cs typeface="Times New Roman" panose="02020603050405020304" pitchFamily="18" charset="0"/>
              </a:rPr>
              <a:t> is often referred to simply as </a:t>
            </a:r>
            <a:r>
              <a:rPr lang="en-US" dirty="0" err="1">
                <a:ea typeface="Times New Roman" panose="02020603050405020304" pitchFamily="18" charset="0"/>
                <a:cs typeface="Times New Roman" panose="02020603050405020304" pitchFamily="18" charset="0"/>
              </a:rPr>
              <a:t>Šídák</a:t>
            </a:r>
            <a:r>
              <a:rPr lang="en-US" dirty="0">
                <a:ea typeface="Times New Roman" panose="02020603050405020304" pitchFamily="18" charset="0"/>
                <a:cs typeface="Times New Roman" panose="02020603050405020304" pitchFamily="18" charset="0"/>
              </a:rPr>
              <a:t>. The two are very similar. The Bonferroni-</a:t>
            </a:r>
            <a:r>
              <a:rPr lang="en-US" dirty="0" err="1">
                <a:ea typeface="Times New Roman" panose="02020603050405020304" pitchFamily="18" charset="0"/>
                <a:cs typeface="Times New Roman" panose="02020603050405020304" pitchFamily="18" charset="0"/>
              </a:rPr>
              <a:t>Šídák</a:t>
            </a:r>
            <a:r>
              <a:rPr lang="en-US" dirty="0">
                <a:ea typeface="Times New Roman" panose="02020603050405020304" pitchFamily="18" charset="0"/>
                <a:cs typeface="Times New Roman" panose="02020603050405020304" pitchFamily="18" charset="0"/>
              </a:rPr>
              <a:t> method has a bit more power but is less widely understood.</a:t>
            </a:r>
            <a:endParaRPr lang="en-US" dirty="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984716" y="204697"/>
            <a:ext cx="5121969" cy="3653386"/>
          </a:xfrm>
          <a:prstGeom prst="rect">
            <a:avLst/>
          </a:prstGeom>
        </p:spPr>
      </p:pic>
    </p:spTree>
    <p:extLst>
      <p:ext uri="{BB962C8B-B14F-4D97-AF65-F5344CB8AC3E}">
        <p14:creationId xmlns:p14="http://schemas.microsoft.com/office/powerpoint/2010/main" val="3526822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927" y="401458"/>
            <a:ext cx="5616146" cy="4005872"/>
          </a:xfrm>
          <a:prstGeom prst="rect">
            <a:avLst/>
          </a:prstGeom>
        </p:spPr>
      </p:pic>
      <p:sp>
        <p:nvSpPr>
          <p:cNvPr id="3" name="Rectangle 2">
            <a:extLst>
              <a:ext uri="{FF2B5EF4-FFF2-40B4-BE49-F238E27FC236}">
                <a16:creationId xmlns:a16="http://schemas.microsoft.com/office/drawing/2014/main" id="{FA3E7C71-ADEA-4B60-BE17-CE552A9679D0}"/>
              </a:ext>
            </a:extLst>
          </p:cNvPr>
          <p:cNvSpPr/>
          <p:nvPr/>
        </p:nvSpPr>
        <p:spPr>
          <a:xfrm>
            <a:off x="3595256" y="2140527"/>
            <a:ext cx="5319421" cy="4401205"/>
          </a:xfrm>
          <a:prstGeom prst="rect">
            <a:avLst/>
          </a:prstGeom>
          <a:solidFill>
            <a:schemeClr val="accent1">
              <a:lumMod val="20000"/>
              <a:lumOff val="80000"/>
            </a:schemeClr>
          </a:solidFill>
          <a:ln w="15875">
            <a:solidFill>
              <a:schemeClr val="tx1"/>
            </a:solidFill>
          </a:ln>
        </p:spPr>
        <p:txBody>
          <a:bodyPr wrap="square">
            <a:spAutoFit/>
          </a:bodyPr>
          <a:lstStyle/>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Set the value of alpha that applies to the entire family of P values.</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Prism then decides which P values are small enough for the related comparison to be designated "statistically significant" after correcting for multiple comparisons. </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Enter a fraction, not a percentage (i.e., 0.05 for 5% of comparisons under the null hypothesis to be falsely flagged as "significant“)</a:t>
            </a:r>
          </a:p>
          <a:p>
            <a:pPr marL="47625" marR="0">
              <a:spcBef>
                <a:spcPts val="750"/>
              </a:spcBef>
              <a:spcAft>
                <a:spcPts val="750"/>
              </a:spcAft>
            </a:pPr>
            <a:r>
              <a:rPr lang="en-US" sz="2000" dirty="0">
                <a:solidFill>
                  <a:srgbClr val="000000"/>
                </a:solidFill>
                <a:ea typeface="Times New Roman" panose="02020603050405020304" pitchFamily="18" charset="0"/>
                <a:cs typeface="Times New Roman" panose="02020603050405020304" pitchFamily="18" charset="0"/>
              </a:rPr>
              <a:t>Enter a larger value, more comparisons will be flagged as "significant", but more of these will be false positives. </a:t>
            </a:r>
          </a:p>
        </p:txBody>
      </p:sp>
    </p:spTree>
    <p:extLst>
      <p:ext uri="{BB962C8B-B14F-4D97-AF65-F5344CB8AC3E}">
        <p14:creationId xmlns:p14="http://schemas.microsoft.com/office/powerpoint/2010/main" val="3989313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8056" y="161819"/>
            <a:ext cx="4375451" cy="3120912"/>
          </a:xfrm>
          <a:prstGeom prst="rect">
            <a:avLst/>
          </a:prstGeom>
        </p:spPr>
      </p:pic>
      <p:pic>
        <p:nvPicPr>
          <p:cNvPr id="5" name="Picture 4"/>
          <p:cNvPicPr>
            <a:picLocks noChangeAspect="1"/>
          </p:cNvPicPr>
          <p:nvPr/>
        </p:nvPicPr>
        <p:blipFill>
          <a:blip r:embed="rId3"/>
          <a:stretch>
            <a:fillRect/>
          </a:stretch>
        </p:blipFill>
        <p:spPr>
          <a:xfrm>
            <a:off x="222882" y="1722275"/>
            <a:ext cx="3941825" cy="4444146"/>
          </a:xfrm>
          <a:prstGeom prst="rect">
            <a:avLst/>
          </a:prstGeom>
        </p:spPr>
      </p:pic>
      <p:pic>
        <p:nvPicPr>
          <p:cNvPr id="9" name="Picture 8"/>
          <p:cNvPicPr>
            <a:picLocks noChangeAspect="1"/>
          </p:cNvPicPr>
          <p:nvPr/>
        </p:nvPicPr>
        <p:blipFill>
          <a:blip r:embed="rId4"/>
          <a:stretch>
            <a:fillRect/>
          </a:stretch>
        </p:blipFill>
        <p:spPr>
          <a:xfrm>
            <a:off x="4598333" y="161819"/>
            <a:ext cx="4338700" cy="3094699"/>
          </a:xfrm>
          <a:prstGeom prst="rect">
            <a:avLst/>
          </a:prstGeom>
        </p:spPr>
      </p:pic>
      <p:pic>
        <p:nvPicPr>
          <p:cNvPr id="8" name="Picture 7"/>
          <p:cNvPicPr>
            <a:picLocks noChangeAspect="1"/>
          </p:cNvPicPr>
          <p:nvPr/>
        </p:nvPicPr>
        <p:blipFill>
          <a:blip r:embed="rId5"/>
          <a:stretch>
            <a:fillRect/>
          </a:stretch>
        </p:blipFill>
        <p:spPr>
          <a:xfrm>
            <a:off x="5009414" y="2244436"/>
            <a:ext cx="3719219" cy="4251946"/>
          </a:xfrm>
          <a:prstGeom prst="rect">
            <a:avLst/>
          </a:prstGeom>
        </p:spPr>
      </p:pic>
    </p:spTree>
    <p:extLst>
      <p:ext uri="{BB962C8B-B14F-4D97-AF65-F5344CB8AC3E}">
        <p14:creationId xmlns:p14="http://schemas.microsoft.com/office/powerpoint/2010/main" val="2803765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Placeholder 2">
            <a:extLst>
              <a:ext uri="{FF2B5EF4-FFF2-40B4-BE49-F238E27FC236}">
                <a16:creationId xmlns:a16="http://schemas.microsoft.com/office/drawing/2014/main" id="{890737C2-93CB-4EE6-9B01-915B1958AB3E}"/>
              </a:ext>
            </a:extLst>
          </p:cNvPr>
          <p:cNvSpPr txBox="1">
            <a:spLocks/>
          </p:cNvSpPr>
          <p:nvPr/>
        </p:nvSpPr>
        <p:spPr bwMode="auto">
          <a:xfrm>
            <a:off x="0" y="6001539"/>
            <a:ext cx="9144000" cy="5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8600" tIns="0" rIns="22860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a:t>Polysaccharide-experienced effector T cells induce IL-10 in FoxP3</a:t>
            </a:r>
            <a:r>
              <a:rPr lang="en-US" altLang="en-US" sz="1400" baseline="30000" dirty="0"/>
              <a:t>+</a:t>
            </a:r>
            <a:r>
              <a:rPr lang="en-US" altLang="en-US" sz="1400" dirty="0"/>
              <a:t> regulatory T cells to prevent pulmonary inflammation. </a:t>
            </a:r>
            <a:r>
              <a:rPr lang="en-US" altLang="en-US" sz="1200" dirty="0" err="1"/>
              <a:t>Glycobiology</a:t>
            </a:r>
            <a:r>
              <a:rPr lang="en-US" altLang="en-US" sz="1200" dirty="0"/>
              <a:t>. 2017;28(1):50-58. </a:t>
            </a:r>
          </a:p>
        </p:txBody>
      </p:sp>
      <p:sp>
        <p:nvSpPr>
          <p:cNvPr id="14339" name="Rectangle 2">
            <a:extLst>
              <a:ext uri="{FF2B5EF4-FFF2-40B4-BE49-F238E27FC236}">
                <a16:creationId xmlns:a16="http://schemas.microsoft.com/office/drawing/2014/main" id="{31A1277C-DE78-4968-AB7E-764069636242}"/>
              </a:ext>
            </a:extLst>
          </p:cNvPr>
          <p:cNvSpPr>
            <a:spLocks noChangeArrowheads="1"/>
          </p:cNvSpPr>
          <p:nvPr/>
        </p:nvSpPr>
        <p:spPr bwMode="auto">
          <a:xfrm>
            <a:off x="0" y="0"/>
            <a:ext cx="9144000" cy="6858000"/>
          </a:xfrm>
          <a:prstGeom prst="rect">
            <a:avLst/>
          </a:prstGeom>
          <a:noFill/>
          <a:ln w="25400" algn="ctr">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800">
              <a:solidFill>
                <a:srgbClr val="FFFFFF"/>
              </a:solidFill>
            </a:endParaRPr>
          </a:p>
        </p:txBody>
      </p:sp>
      <p:cxnSp>
        <p:nvCxnSpPr>
          <p:cNvPr id="14340" name="Straight Connector 8">
            <a:extLst>
              <a:ext uri="{FF2B5EF4-FFF2-40B4-BE49-F238E27FC236}">
                <a16:creationId xmlns:a16="http://schemas.microsoft.com/office/drawing/2014/main" id="{9414E3C5-6095-4004-ABF8-72979308D930}"/>
              </a:ext>
            </a:extLst>
          </p:cNvPr>
          <p:cNvCxnSpPr>
            <a:cxnSpLocks noChangeShapeType="1"/>
          </p:cNvCxnSpPr>
          <p:nvPr/>
        </p:nvCxnSpPr>
        <p:spPr bwMode="auto">
          <a:xfrm>
            <a:off x="0" y="5773327"/>
            <a:ext cx="9144000" cy="0"/>
          </a:xfrm>
          <a:prstGeom prst="line">
            <a:avLst/>
          </a:prstGeom>
          <a:noFill/>
          <a:ln w="6350" algn="ctr">
            <a:solidFill>
              <a:schemeClr val="tx1"/>
            </a:solidFill>
            <a:miter lim="800000"/>
            <a:headEnd/>
            <a:tailEnd/>
          </a:ln>
          <a:extLst>
            <a:ext uri="{909E8E84-426E-40DD-AFC4-6F175D3DCCD1}">
              <a14:hiddenFill xmlns:a14="http://schemas.microsoft.com/office/drawing/2010/main">
                <a:noFill/>
              </a14:hiddenFill>
            </a:ext>
          </a:extLst>
        </p:spPr>
      </p:cxnSp>
      <p:sp>
        <p:nvSpPr>
          <p:cNvPr id="14341" name="TextBox 3">
            <a:extLst>
              <a:ext uri="{FF2B5EF4-FFF2-40B4-BE49-F238E27FC236}">
                <a16:creationId xmlns:a16="http://schemas.microsoft.com/office/drawing/2014/main" id="{42CAAD53-9E0A-45E2-A371-E77FE85A4855}"/>
              </a:ext>
            </a:extLst>
          </p:cNvPr>
          <p:cNvSpPr txBox="1">
            <a:spLocks noChangeArrowheads="1"/>
          </p:cNvSpPr>
          <p:nvPr/>
        </p:nvSpPr>
        <p:spPr bwMode="auto">
          <a:xfrm>
            <a:off x="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400"/>
          </a:p>
        </p:txBody>
      </p:sp>
      <p:sp>
        <p:nvSpPr>
          <p:cNvPr id="2" name="Rectangle 1">
            <a:extLst>
              <a:ext uri="{FF2B5EF4-FFF2-40B4-BE49-F238E27FC236}">
                <a16:creationId xmlns:a16="http://schemas.microsoft.com/office/drawing/2014/main" id="{43FE9C57-8F55-4E9A-93A4-CCB092CDFE4B}"/>
              </a:ext>
            </a:extLst>
          </p:cNvPr>
          <p:cNvSpPr/>
          <p:nvPr/>
        </p:nvSpPr>
        <p:spPr>
          <a:xfrm>
            <a:off x="572120" y="2034299"/>
            <a:ext cx="4650228" cy="923330"/>
          </a:xfrm>
          <a:prstGeom prst="rect">
            <a:avLst/>
          </a:prstGeom>
        </p:spPr>
        <p:txBody>
          <a:bodyPr wrap="square">
            <a:spAutoFit/>
          </a:bodyPr>
          <a:lstStyle/>
          <a:p>
            <a:r>
              <a:rPr lang="en-US" altLang="en-US" dirty="0">
                <a:cs typeface="Arial" panose="020B0604020202020204" pitchFamily="34" charset="0"/>
              </a:rPr>
              <a:t>* = P &lt; 0.05; # = P &gt; 0.05. P value calculated from Student's T-test. Error bars show mean with SEM.</a:t>
            </a:r>
            <a:endParaRPr lang="en-US" dirty="0"/>
          </a:p>
        </p:txBody>
      </p:sp>
      <p:sp>
        <p:nvSpPr>
          <p:cNvPr id="8" name="TextBox 7">
            <a:extLst>
              <a:ext uri="{FF2B5EF4-FFF2-40B4-BE49-F238E27FC236}">
                <a16:creationId xmlns:a16="http://schemas.microsoft.com/office/drawing/2014/main" id="{1FAA896B-7173-4339-A4CE-F77210C456BE}"/>
              </a:ext>
            </a:extLst>
          </p:cNvPr>
          <p:cNvSpPr txBox="1"/>
          <p:nvPr/>
        </p:nvSpPr>
        <p:spPr>
          <a:xfrm>
            <a:off x="1442153" y="170706"/>
            <a:ext cx="6635512" cy="400110"/>
          </a:xfrm>
          <a:prstGeom prst="rect">
            <a:avLst/>
          </a:prstGeom>
          <a:noFill/>
        </p:spPr>
        <p:txBody>
          <a:bodyPr wrap="square" rtlCol="0">
            <a:spAutoFit/>
          </a:bodyPr>
          <a:lstStyle/>
          <a:p>
            <a:r>
              <a:rPr lang="en-US" sz="2000" dirty="0"/>
              <a:t>Researchers still commonly use multiple independent t-tests</a:t>
            </a:r>
          </a:p>
        </p:txBody>
      </p:sp>
      <p:sp>
        <p:nvSpPr>
          <p:cNvPr id="3" name="Rectangle 2"/>
          <p:cNvSpPr/>
          <p:nvPr/>
        </p:nvSpPr>
        <p:spPr>
          <a:xfrm>
            <a:off x="1336225" y="690333"/>
            <a:ext cx="6847368" cy="646331"/>
          </a:xfrm>
          <a:prstGeom prst="rect">
            <a:avLst/>
          </a:prstGeom>
          <a:ln w="12700">
            <a:solidFill>
              <a:schemeClr val="tx1"/>
            </a:solidFill>
          </a:ln>
        </p:spPr>
        <p:txBody>
          <a:bodyPr wrap="square">
            <a:spAutoFit/>
          </a:bodyPr>
          <a:lstStyle/>
          <a:p>
            <a:r>
              <a:rPr lang="en-US" i="1" dirty="0"/>
              <a:t>Instead of a 5% probability of a Type I error with one test, there is a 14.3% probability that at least one of the three tests is a false positive</a:t>
            </a:r>
          </a:p>
        </p:txBody>
      </p:sp>
      <p:pic>
        <p:nvPicPr>
          <p:cNvPr id="10" name="Picture 9"/>
          <p:cNvPicPr>
            <a:picLocks noChangeAspect="1"/>
          </p:cNvPicPr>
          <p:nvPr/>
        </p:nvPicPr>
        <p:blipFill>
          <a:blip r:embed="rId3"/>
          <a:stretch>
            <a:fillRect/>
          </a:stretch>
        </p:blipFill>
        <p:spPr>
          <a:xfrm>
            <a:off x="5108003" y="1616524"/>
            <a:ext cx="2833098" cy="3635163"/>
          </a:xfrm>
          <a:prstGeom prst="rect">
            <a:avLst/>
          </a:prstGeom>
        </p:spPr>
      </p:pic>
      <p:pic>
        <p:nvPicPr>
          <p:cNvPr id="11" name="Picture 10">
            <a:extLst>
              <a:ext uri="{FF2B5EF4-FFF2-40B4-BE49-F238E27FC236}">
                <a16:creationId xmlns:a16="http://schemas.microsoft.com/office/drawing/2014/main" id="{8EE1D719-23AD-42C7-8247-7CAA0F63DB82}"/>
              </a:ext>
            </a:extLst>
          </p:cNvPr>
          <p:cNvPicPr>
            <a:picLocks noChangeAspect="1"/>
          </p:cNvPicPr>
          <p:nvPr/>
        </p:nvPicPr>
        <p:blipFill>
          <a:blip r:embed="rId4"/>
          <a:stretch>
            <a:fillRect/>
          </a:stretch>
        </p:blipFill>
        <p:spPr>
          <a:xfrm>
            <a:off x="523153" y="3185840"/>
            <a:ext cx="4308009" cy="21462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80819A-0D79-4948-B989-9EA4356512D7}"/>
              </a:ext>
            </a:extLst>
          </p:cNvPr>
          <p:cNvSpPr/>
          <p:nvPr/>
        </p:nvSpPr>
        <p:spPr>
          <a:xfrm>
            <a:off x="1536488" y="609242"/>
            <a:ext cx="6071021" cy="461665"/>
          </a:xfrm>
          <a:prstGeom prst="rect">
            <a:avLst/>
          </a:prstGeom>
        </p:spPr>
        <p:txBody>
          <a:bodyPr wrap="none">
            <a:spAutoFit/>
          </a:bodyPr>
          <a:lstStyle/>
          <a:p>
            <a:r>
              <a:rPr lang="en-US" sz="2400" dirty="0"/>
              <a:t>Why not compare groups with multiple t-tests?</a:t>
            </a:r>
          </a:p>
        </p:txBody>
      </p:sp>
      <p:sp>
        <p:nvSpPr>
          <p:cNvPr id="3" name="Rectangle 2">
            <a:extLst>
              <a:ext uri="{FF2B5EF4-FFF2-40B4-BE49-F238E27FC236}">
                <a16:creationId xmlns:a16="http://schemas.microsoft.com/office/drawing/2014/main" id="{485A7DCB-FB6F-4366-AA8B-600C55E1215F}"/>
              </a:ext>
            </a:extLst>
          </p:cNvPr>
          <p:cNvSpPr/>
          <p:nvPr/>
        </p:nvSpPr>
        <p:spPr>
          <a:xfrm>
            <a:off x="468790" y="1958380"/>
            <a:ext cx="5051839" cy="2554545"/>
          </a:xfrm>
          <a:prstGeom prst="rect">
            <a:avLst/>
          </a:prstGeom>
        </p:spPr>
        <p:txBody>
          <a:bodyPr wrap="square">
            <a:spAutoFit/>
          </a:bodyPr>
          <a:lstStyle/>
          <a:p>
            <a:r>
              <a:rPr lang="en-US" sz="2000" dirty="0">
                <a:solidFill>
                  <a:srgbClr val="000000"/>
                </a:solidFill>
              </a:rPr>
              <a:t>Every time you conduct a t-test, there is a chance that you will make a Type I error. </a:t>
            </a:r>
          </a:p>
          <a:p>
            <a:endParaRPr lang="en-US" sz="2000" dirty="0">
              <a:solidFill>
                <a:srgbClr val="000000"/>
              </a:solidFill>
            </a:endParaRPr>
          </a:p>
          <a:p>
            <a:r>
              <a:rPr lang="en-US" sz="2000" dirty="0">
                <a:solidFill>
                  <a:srgbClr val="000000"/>
                </a:solidFill>
              </a:rPr>
              <a:t>With 6 t-tests, the Type I error rate is 26.5%</a:t>
            </a:r>
          </a:p>
          <a:p>
            <a:endParaRPr lang="en-US" sz="2000" dirty="0">
              <a:solidFill>
                <a:srgbClr val="000000"/>
              </a:solidFill>
            </a:endParaRPr>
          </a:p>
          <a:p>
            <a:r>
              <a:rPr lang="en-US" sz="2000" dirty="0">
                <a:solidFill>
                  <a:srgbClr val="000000"/>
                </a:solidFill>
              </a:rPr>
              <a:t> A global test like an ANOVA controls for these errors so that the Type I error remains at 5% </a:t>
            </a:r>
          </a:p>
          <a:p>
            <a:endParaRPr lang="en-US" sz="2000" dirty="0">
              <a:solidFill>
                <a:srgbClr val="000000"/>
              </a:solidFill>
            </a:endParaRPr>
          </a:p>
        </p:txBody>
      </p:sp>
      <p:pic>
        <p:nvPicPr>
          <p:cNvPr id="6" name="Picture 5"/>
          <p:cNvPicPr>
            <a:picLocks noChangeAspect="1"/>
          </p:cNvPicPr>
          <p:nvPr/>
        </p:nvPicPr>
        <p:blipFill>
          <a:blip r:embed="rId2"/>
          <a:stretch>
            <a:fillRect/>
          </a:stretch>
        </p:blipFill>
        <p:spPr>
          <a:xfrm>
            <a:off x="5865928" y="1797447"/>
            <a:ext cx="2833098" cy="3635163"/>
          </a:xfrm>
          <a:prstGeom prst="rect">
            <a:avLst/>
          </a:prstGeom>
        </p:spPr>
      </p:pic>
    </p:spTree>
    <p:extLst>
      <p:ext uri="{BB962C8B-B14F-4D97-AF65-F5344CB8AC3E}">
        <p14:creationId xmlns:p14="http://schemas.microsoft.com/office/powerpoint/2010/main" val="3508173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F3209-1C43-44A2-8585-D6EBB3C4B150}"/>
              </a:ext>
            </a:extLst>
          </p:cNvPr>
          <p:cNvSpPr/>
          <p:nvPr/>
        </p:nvSpPr>
        <p:spPr>
          <a:xfrm>
            <a:off x="1170709" y="2453875"/>
            <a:ext cx="6670964" cy="1938992"/>
          </a:xfrm>
          <a:prstGeom prst="rect">
            <a:avLst/>
          </a:prstGeom>
        </p:spPr>
        <p:txBody>
          <a:bodyPr wrap="square">
            <a:spAutoFit/>
          </a:bodyPr>
          <a:lstStyle/>
          <a:p>
            <a:r>
              <a:rPr lang="en-US" sz="2000" dirty="0"/>
              <a:t>Statistical analysis</a:t>
            </a:r>
          </a:p>
          <a:p>
            <a:r>
              <a:rPr lang="en-US" sz="2000" dirty="0">
                <a:solidFill>
                  <a:srgbClr val="000000"/>
                </a:solidFill>
              </a:rPr>
              <a:t>The data are shown as the means ± SD. A two‐tailed Student's </a:t>
            </a:r>
            <a:r>
              <a:rPr lang="en-US" sz="2000" i="1" dirty="0">
                <a:solidFill>
                  <a:srgbClr val="000000"/>
                </a:solidFill>
              </a:rPr>
              <a:t>t‐</a:t>
            </a:r>
            <a:r>
              <a:rPr lang="en-US" sz="2000" dirty="0">
                <a:solidFill>
                  <a:srgbClr val="000000"/>
                </a:solidFill>
              </a:rPr>
              <a:t>test was used to analyze significant differences. Welch's correction was used for variance heterogeneity. </a:t>
            </a:r>
            <a:r>
              <a:rPr lang="en-US" sz="2000" i="1" dirty="0">
                <a:solidFill>
                  <a:srgbClr val="000000"/>
                </a:solidFill>
              </a:rPr>
              <a:t>P &lt; </a:t>
            </a:r>
            <a:r>
              <a:rPr lang="en-US" sz="2000" dirty="0">
                <a:solidFill>
                  <a:srgbClr val="000000"/>
                </a:solidFill>
              </a:rPr>
              <a:t>0.05 was considered significant (*</a:t>
            </a:r>
            <a:r>
              <a:rPr lang="en-US" sz="2000" i="1" dirty="0">
                <a:solidFill>
                  <a:srgbClr val="000000"/>
                </a:solidFill>
              </a:rPr>
              <a:t>P &lt; </a:t>
            </a:r>
            <a:r>
              <a:rPr lang="en-US" sz="2000" dirty="0">
                <a:solidFill>
                  <a:srgbClr val="000000"/>
                </a:solidFill>
              </a:rPr>
              <a:t>0.05, **</a:t>
            </a:r>
            <a:r>
              <a:rPr lang="en-US" sz="2000" i="1" dirty="0">
                <a:solidFill>
                  <a:srgbClr val="000000"/>
                </a:solidFill>
              </a:rPr>
              <a:t>P &lt; </a:t>
            </a:r>
            <a:r>
              <a:rPr lang="en-US" sz="2000" dirty="0">
                <a:solidFill>
                  <a:srgbClr val="000000"/>
                </a:solidFill>
              </a:rPr>
              <a:t>0.01). The data analyses were performed using Prism GraphPad software.</a:t>
            </a:r>
            <a:endParaRPr lang="en-US" sz="2000" b="0" i="0" u="none" strike="noStrike" dirty="0">
              <a:solidFill>
                <a:srgbClr val="000000"/>
              </a:solidFill>
              <a:effectLst/>
            </a:endParaRPr>
          </a:p>
        </p:txBody>
      </p:sp>
      <p:grpSp>
        <p:nvGrpSpPr>
          <p:cNvPr id="5" name="Group 4">
            <a:extLst>
              <a:ext uri="{FF2B5EF4-FFF2-40B4-BE49-F238E27FC236}">
                <a16:creationId xmlns:a16="http://schemas.microsoft.com/office/drawing/2014/main" id="{FFE24FB1-502C-4120-BBCA-058916A55BDE}"/>
              </a:ext>
            </a:extLst>
          </p:cNvPr>
          <p:cNvGrpSpPr/>
          <p:nvPr/>
        </p:nvGrpSpPr>
        <p:grpSpPr>
          <a:xfrm>
            <a:off x="339437" y="448253"/>
            <a:ext cx="6600769" cy="1401328"/>
            <a:chOff x="339437" y="448253"/>
            <a:chExt cx="6600769" cy="1401328"/>
          </a:xfrm>
        </p:grpSpPr>
        <p:pic>
          <p:nvPicPr>
            <p:cNvPr id="3" name="Picture 2">
              <a:extLst>
                <a:ext uri="{FF2B5EF4-FFF2-40B4-BE49-F238E27FC236}">
                  <a16:creationId xmlns:a16="http://schemas.microsoft.com/office/drawing/2014/main" id="{872E6091-B992-41BE-958D-12558C9AA410}"/>
                </a:ext>
              </a:extLst>
            </p:cNvPr>
            <p:cNvPicPr>
              <a:picLocks noChangeAspect="1"/>
            </p:cNvPicPr>
            <p:nvPr/>
          </p:nvPicPr>
          <p:blipFill>
            <a:blip r:embed="rId2"/>
            <a:stretch>
              <a:fillRect/>
            </a:stretch>
          </p:blipFill>
          <p:spPr>
            <a:xfrm>
              <a:off x="339437" y="448253"/>
              <a:ext cx="6600769" cy="1401328"/>
            </a:xfrm>
            <a:prstGeom prst="rect">
              <a:avLst/>
            </a:prstGeom>
          </p:spPr>
        </p:pic>
        <p:sp>
          <p:nvSpPr>
            <p:cNvPr id="4" name="Rectangle 3">
              <a:extLst>
                <a:ext uri="{FF2B5EF4-FFF2-40B4-BE49-F238E27FC236}">
                  <a16:creationId xmlns:a16="http://schemas.microsoft.com/office/drawing/2014/main" id="{B9939D02-1A74-49CF-B294-ADC7827AF040}"/>
                </a:ext>
              </a:extLst>
            </p:cNvPr>
            <p:cNvSpPr/>
            <p:nvPr/>
          </p:nvSpPr>
          <p:spPr>
            <a:xfrm>
              <a:off x="3931049" y="1572582"/>
              <a:ext cx="3009157" cy="276999"/>
            </a:xfrm>
            <a:prstGeom prst="rect">
              <a:avLst/>
            </a:prstGeom>
          </p:spPr>
          <p:txBody>
            <a:bodyPr wrap="none">
              <a:spAutoFit/>
            </a:bodyPr>
            <a:lstStyle/>
            <a:p>
              <a:r>
                <a:rPr lang="pt-BR" sz="1200" i="1" dirty="0">
                  <a:latin typeface="arial" panose="020B0604020202020204" pitchFamily="34" charset="0"/>
                </a:rPr>
                <a:t>EMBO J</a:t>
              </a:r>
              <a:r>
                <a:rPr lang="pt-BR" sz="1200" dirty="0">
                  <a:latin typeface="arial" panose="020B0604020202020204" pitchFamily="34" charset="0"/>
                </a:rPr>
                <a:t>. </a:t>
              </a:r>
              <a:r>
                <a:rPr lang="pt-BR" sz="1200" dirty="0">
                  <a:solidFill>
                    <a:srgbClr val="000000"/>
                  </a:solidFill>
                  <a:latin typeface="arial" panose="020B0604020202020204" pitchFamily="34" charset="0"/>
                </a:rPr>
                <a:t>2016 Nov 2; 35(21): 2285–2300</a:t>
              </a:r>
              <a:endParaRPr lang="en-US" sz="1200" dirty="0"/>
            </a:p>
          </p:txBody>
        </p:sp>
      </p:grpSp>
      <p:sp>
        <p:nvSpPr>
          <p:cNvPr id="6" name="TextBox 5">
            <a:extLst>
              <a:ext uri="{FF2B5EF4-FFF2-40B4-BE49-F238E27FC236}">
                <a16:creationId xmlns:a16="http://schemas.microsoft.com/office/drawing/2014/main" id="{8F9ECE7E-C9C0-4F08-BE68-48F698A10867}"/>
              </a:ext>
            </a:extLst>
          </p:cNvPr>
          <p:cNvSpPr txBox="1"/>
          <p:nvPr/>
        </p:nvSpPr>
        <p:spPr>
          <a:xfrm>
            <a:off x="1170709" y="4946911"/>
            <a:ext cx="6609373" cy="707886"/>
          </a:xfrm>
          <a:prstGeom prst="rect">
            <a:avLst/>
          </a:prstGeom>
          <a:solidFill>
            <a:schemeClr val="bg1"/>
          </a:solidFill>
          <a:ln w="15875">
            <a:solidFill>
              <a:schemeClr val="tx1"/>
            </a:solidFill>
          </a:ln>
        </p:spPr>
        <p:txBody>
          <a:bodyPr wrap="none" rtlCol="0">
            <a:spAutoFit/>
          </a:bodyPr>
          <a:lstStyle/>
          <a:p>
            <a:r>
              <a:rPr lang="en-US" sz="2000" dirty="0"/>
              <a:t>Let’s play with data from this paper and look at two figures…..</a:t>
            </a:r>
          </a:p>
          <a:p>
            <a:r>
              <a:rPr lang="en-US" sz="2000" dirty="0"/>
              <a:t>Week08_AneuploidMultipleComparisons.xlsx</a:t>
            </a:r>
          </a:p>
        </p:txBody>
      </p:sp>
    </p:spTree>
    <p:extLst>
      <p:ext uri="{BB962C8B-B14F-4D97-AF65-F5344CB8AC3E}">
        <p14:creationId xmlns:p14="http://schemas.microsoft.com/office/powerpoint/2010/main" val="916725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A8CE82-73B5-4626-A280-84802E63A7DB}"/>
              </a:ext>
            </a:extLst>
          </p:cNvPr>
          <p:cNvPicPr>
            <a:picLocks noChangeAspect="1"/>
          </p:cNvPicPr>
          <p:nvPr/>
        </p:nvPicPr>
        <p:blipFill>
          <a:blip r:embed="rId2"/>
          <a:stretch>
            <a:fillRect/>
          </a:stretch>
        </p:blipFill>
        <p:spPr>
          <a:xfrm>
            <a:off x="2659943" y="1950080"/>
            <a:ext cx="3907952" cy="3095625"/>
          </a:xfrm>
          <a:prstGeom prst="rect">
            <a:avLst/>
          </a:prstGeom>
        </p:spPr>
      </p:pic>
      <p:sp>
        <p:nvSpPr>
          <p:cNvPr id="3" name="Rectangle 2">
            <a:extLst>
              <a:ext uri="{FF2B5EF4-FFF2-40B4-BE49-F238E27FC236}">
                <a16:creationId xmlns:a16="http://schemas.microsoft.com/office/drawing/2014/main" id="{188B8F5C-266D-4F83-898E-158AB4BDC33A}"/>
              </a:ext>
            </a:extLst>
          </p:cNvPr>
          <p:cNvSpPr/>
          <p:nvPr/>
        </p:nvSpPr>
        <p:spPr>
          <a:xfrm>
            <a:off x="1750422" y="5146205"/>
            <a:ext cx="6113417" cy="646331"/>
          </a:xfrm>
          <a:prstGeom prst="rect">
            <a:avLst/>
          </a:prstGeom>
        </p:spPr>
        <p:txBody>
          <a:bodyPr wrap="square">
            <a:spAutoFit/>
          </a:bodyPr>
          <a:lstStyle/>
          <a:p>
            <a:r>
              <a:rPr lang="en-US" dirty="0"/>
              <a:t>Fig 3A. The colony formation rates of the </a:t>
            </a:r>
            <a:r>
              <a:rPr lang="en-US" dirty="0" err="1"/>
              <a:t>trisomic</a:t>
            </a:r>
            <a:r>
              <a:rPr lang="en-US" dirty="0"/>
              <a:t> and wild‐type ES cells. Error bars, ± SD. </a:t>
            </a:r>
            <a:r>
              <a:rPr lang="en-US" i="1" dirty="0"/>
              <a:t>n </a:t>
            </a:r>
            <a:r>
              <a:rPr lang="en-US" dirty="0"/>
              <a:t>= 3. *</a:t>
            </a:r>
            <a:r>
              <a:rPr lang="en-US" i="1" dirty="0"/>
              <a:t>P</a:t>
            </a:r>
            <a:r>
              <a:rPr lang="en-US" dirty="0"/>
              <a:t> &lt; 0.05, **</a:t>
            </a:r>
            <a:r>
              <a:rPr lang="en-US" i="1" dirty="0"/>
              <a:t>P</a:t>
            </a:r>
            <a:r>
              <a:rPr lang="en-US" dirty="0"/>
              <a:t> &lt; 0.01.</a:t>
            </a:r>
          </a:p>
        </p:txBody>
      </p:sp>
      <p:grpSp>
        <p:nvGrpSpPr>
          <p:cNvPr id="4" name="Group 3">
            <a:extLst>
              <a:ext uri="{FF2B5EF4-FFF2-40B4-BE49-F238E27FC236}">
                <a16:creationId xmlns:a16="http://schemas.microsoft.com/office/drawing/2014/main" id="{FFE24FB1-502C-4120-BBCA-058916A55BDE}"/>
              </a:ext>
            </a:extLst>
          </p:cNvPr>
          <p:cNvGrpSpPr/>
          <p:nvPr/>
        </p:nvGrpSpPr>
        <p:grpSpPr>
          <a:xfrm>
            <a:off x="339437" y="448253"/>
            <a:ext cx="5512723" cy="988661"/>
            <a:chOff x="339437" y="448253"/>
            <a:chExt cx="6600769" cy="1401328"/>
          </a:xfrm>
        </p:grpSpPr>
        <p:pic>
          <p:nvPicPr>
            <p:cNvPr id="5" name="Picture 4">
              <a:extLst>
                <a:ext uri="{FF2B5EF4-FFF2-40B4-BE49-F238E27FC236}">
                  <a16:creationId xmlns:a16="http://schemas.microsoft.com/office/drawing/2014/main" id="{872E6091-B992-41BE-958D-12558C9AA410}"/>
                </a:ext>
              </a:extLst>
            </p:cNvPr>
            <p:cNvPicPr>
              <a:picLocks noChangeAspect="1"/>
            </p:cNvPicPr>
            <p:nvPr/>
          </p:nvPicPr>
          <p:blipFill>
            <a:blip r:embed="rId3"/>
            <a:stretch>
              <a:fillRect/>
            </a:stretch>
          </p:blipFill>
          <p:spPr>
            <a:xfrm>
              <a:off x="339437" y="448253"/>
              <a:ext cx="6600769" cy="1401328"/>
            </a:xfrm>
            <a:prstGeom prst="rect">
              <a:avLst/>
            </a:prstGeom>
          </p:spPr>
        </p:pic>
        <p:sp>
          <p:nvSpPr>
            <p:cNvPr id="6" name="Rectangle 5">
              <a:extLst>
                <a:ext uri="{FF2B5EF4-FFF2-40B4-BE49-F238E27FC236}">
                  <a16:creationId xmlns:a16="http://schemas.microsoft.com/office/drawing/2014/main" id="{B9939D02-1A74-49CF-B294-ADC7827AF040}"/>
                </a:ext>
              </a:extLst>
            </p:cNvPr>
            <p:cNvSpPr/>
            <p:nvPr/>
          </p:nvSpPr>
          <p:spPr>
            <a:xfrm>
              <a:off x="3931049" y="1572582"/>
              <a:ext cx="3009157" cy="276999"/>
            </a:xfrm>
            <a:prstGeom prst="rect">
              <a:avLst/>
            </a:prstGeom>
          </p:spPr>
          <p:txBody>
            <a:bodyPr wrap="none">
              <a:spAutoFit/>
            </a:bodyPr>
            <a:lstStyle/>
            <a:p>
              <a:r>
                <a:rPr lang="pt-BR" sz="1200" i="1" dirty="0">
                  <a:latin typeface="arial" panose="020B0604020202020204" pitchFamily="34" charset="0"/>
                </a:rPr>
                <a:t>EMBO J</a:t>
              </a:r>
              <a:r>
                <a:rPr lang="pt-BR" sz="1200" dirty="0">
                  <a:latin typeface="arial" panose="020B0604020202020204" pitchFamily="34" charset="0"/>
                </a:rPr>
                <a:t>. </a:t>
              </a:r>
              <a:r>
                <a:rPr lang="pt-BR" sz="1200" dirty="0">
                  <a:solidFill>
                    <a:srgbClr val="000000"/>
                  </a:solidFill>
                  <a:latin typeface="arial" panose="020B0604020202020204" pitchFamily="34" charset="0"/>
                </a:rPr>
                <a:t>2016 Nov 2; 35(21): 2285–2300</a:t>
              </a:r>
              <a:endParaRPr lang="en-US" sz="1200" dirty="0"/>
            </a:p>
          </p:txBody>
        </p:sp>
      </p:grpSp>
    </p:spTree>
    <p:extLst>
      <p:ext uri="{BB962C8B-B14F-4D97-AF65-F5344CB8AC3E}">
        <p14:creationId xmlns:p14="http://schemas.microsoft.com/office/powerpoint/2010/main" val="1856874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466" y="301305"/>
            <a:ext cx="6078224" cy="1901567"/>
          </a:xfrm>
          <a:prstGeom prst="rect">
            <a:avLst/>
          </a:prstGeom>
        </p:spPr>
      </p:pic>
      <p:pic>
        <p:nvPicPr>
          <p:cNvPr id="3" name="Picture 2"/>
          <p:cNvPicPr>
            <a:picLocks noChangeAspect="1"/>
          </p:cNvPicPr>
          <p:nvPr/>
        </p:nvPicPr>
        <p:blipFill>
          <a:blip r:embed="rId3"/>
          <a:stretch>
            <a:fillRect/>
          </a:stretch>
        </p:blipFill>
        <p:spPr>
          <a:xfrm>
            <a:off x="327466" y="2616065"/>
            <a:ext cx="5100969" cy="3587780"/>
          </a:xfrm>
          <a:prstGeom prst="rect">
            <a:avLst/>
          </a:prstGeom>
        </p:spPr>
      </p:pic>
      <p:pic>
        <p:nvPicPr>
          <p:cNvPr id="5" name="Picture 4"/>
          <p:cNvPicPr>
            <a:picLocks noChangeAspect="1"/>
          </p:cNvPicPr>
          <p:nvPr/>
        </p:nvPicPr>
        <p:blipFill>
          <a:blip r:embed="rId4"/>
          <a:stretch>
            <a:fillRect/>
          </a:stretch>
        </p:blipFill>
        <p:spPr>
          <a:xfrm>
            <a:off x="5691597" y="3285063"/>
            <a:ext cx="2897978" cy="2249784"/>
          </a:xfrm>
          <a:prstGeom prst="rect">
            <a:avLst/>
          </a:prstGeom>
        </p:spPr>
      </p:pic>
      <p:sp>
        <p:nvSpPr>
          <p:cNvPr id="6" name="TextBox 5"/>
          <p:cNvSpPr txBox="1"/>
          <p:nvPr/>
        </p:nvSpPr>
        <p:spPr>
          <a:xfrm>
            <a:off x="5647765" y="5834513"/>
            <a:ext cx="1948610" cy="369332"/>
          </a:xfrm>
          <a:prstGeom prst="rect">
            <a:avLst/>
          </a:prstGeom>
          <a:noFill/>
        </p:spPr>
        <p:txBody>
          <a:bodyPr wrap="none" rtlCol="0">
            <a:spAutoFit/>
          </a:bodyPr>
          <a:lstStyle/>
          <a:p>
            <a:r>
              <a:rPr lang="en-US" dirty="0"/>
              <a:t>Homoscedasticity?</a:t>
            </a:r>
          </a:p>
        </p:txBody>
      </p:sp>
    </p:spTree>
    <p:extLst>
      <p:ext uri="{BB962C8B-B14F-4D97-AF65-F5344CB8AC3E}">
        <p14:creationId xmlns:p14="http://schemas.microsoft.com/office/powerpoint/2010/main" val="3445369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925" y="832178"/>
            <a:ext cx="4305615" cy="5270165"/>
          </a:xfrm>
          <a:prstGeom prst="rect">
            <a:avLst/>
          </a:prstGeom>
        </p:spPr>
      </p:pic>
      <p:pic>
        <p:nvPicPr>
          <p:cNvPr id="3" name="Picture 2"/>
          <p:cNvPicPr>
            <a:picLocks noChangeAspect="1"/>
          </p:cNvPicPr>
          <p:nvPr/>
        </p:nvPicPr>
        <p:blipFill>
          <a:blip r:embed="rId3"/>
          <a:stretch>
            <a:fillRect/>
          </a:stretch>
        </p:blipFill>
        <p:spPr>
          <a:xfrm>
            <a:off x="4662517" y="797514"/>
            <a:ext cx="4333935" cy="5304830"/>
          </a:xfrm>
          <a:prstGeom prst="rect">
            <a:avLst/>
          </a:prstGeom>
        </p:spPr>
      </p:pic>
    </p:spTree>
    <p:extLst>
      <p:ext uri="{BB962C8B-B14F-4D97-AF65-F5344CB8AC3E}">
        <p14:creationId xmlns:p14="http://schemas.microsoft.com/office/powerpoint/2010/main" val="2076094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2860" y="412564"/>
            <a:ext cx="9011140" cy="1107927"/>
          </a:xfrm>
          <a:prstGeom prst="rect">
            <a:avLst/>
          </a:prstGeom>
        </p:spPr>
      </p:pic>
      <p:pic>
        <p:nvPicPr>
          <p:cNvPr id="4" name="Picture 3"/>
          <p:cNvPicPr>
            <a:picLocks noChangeAspect="1"/>
          </p:cNvPicPr>
          <p:nvPr/>
        </p:nvPicPr>
        <p:blipFill>
          <a:blip r:embed="rId3"/>
          <a:stretch>
            <a:fillRect/>
          </a:stretch>
        </p:blipFill>
        <p:spPr>
          <a:xfrm>
            <a:off x="375157" y="1659153"/>
            <a:ext cx="8312036" cy="2725736"/>
          </a:xfrm>
          <a:prstGeom prst="rect">
            <a:avLst/>
          </a:prstGeom>
        </p:spPr>
      </p:pic>
      <p:pic>
        <p:nvPicPr>
          <p:cNvPr id="5" name="Picture 4">
            <a:extLst>
              <a:ext uri="{FF2B5EF4-FFF2-40B4-BE49-F238E27FC236}">
                <a16:creationId xmlns:a16="http://schemas.microsoft.com/office/drawing/2014/main" id="{9BA8CE82-73B5-4626-A280-84802E63A7DB}"/>
              </a:ext>
            </a:extLst>
          </p:cNvPr>
          <p:cNvPicPr>
            <a:picLocks noChangeAspect="1"/>
          </p:cNvPicPr>
          <p:nvPr/>
        </p:nvPicPr>
        <p:blipFill>
          <a:blip r:embed="rId4"/>
          <a:stretch>
            <a:fillRect/>
          </a:stretch>
        </p:blipFill>
        <p:spPr>
          <a:xfrm>
            <a:off x="3399666" y="4459983"/>
            <a:ext cx="2962014" cy="2346315"/>
          </a:xfrm>
          <a:prstGeom prst="rect">
            <a:avLst/>
          </a:prstGeom>
        </p:spPr>
      </p:pic>
    </p:spTree>
    <p:extLst>
      <p:ext uri="{BB962C8B-B14F-4D97-AF65-F5344CB8AC3E}">
        <p14:creationId xmlns:p14="http://schemas.microsoft.com/office/powerpoint/2010/main" val="185932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F9E451-2900-4947-8F19-F4D83CE645BA}"/>
              </a:ext>
            </a:extLst>
          </p:cNvPr>
          <p:cNvSpPr/>
          <p:nvPr/>
        </p:nvSpPr>
        <p:spPr>
          <a:xfrm>
            <a:off x="1372708" y="673447"/>
            <a:ext cx="6370205" cy="461665"/>
          </a:xfrm>
          <a:prstGeom prst="rect">
            <a:avLst/>
          </a:prstGeom>
        </p:spPr>
        <p:txBody>
          <a:bodyPr wrap="none">
            <a:spAutoFit/>
          </a:bodyPr>
          <a:lstStyle/>
          <a:p>
            <a:r>
              <a:rPr lang="en-US" sz="2400" dirty="0">
                <a:solidFill>
                  <a:srgbClr val="000000"/>
                </a:solidFill>
              </a:rPr>
              <a:t>Why worry about multiple testing (comparisons)?</a:t>
            </a:r>
            <a:endParaRPr lang="en-US" sz="2400" dirty="0"/>
          </a:p>
        </p:txBody>
      </p:sp>
      <p:sp>
        <p:nvSpPr>
          <p:cNvPr id="3" name="Rectangle 2">
            <a:extLst>
              <a:ext uri="{FF2B5EF4-FFF2-40B4-BE49-F238E27FC236}">
                <a16:creationId xmlns:a16="http://schemas.microsoft.com/office/drawing/2014/main" id="{BFF710C0-FE96-49A6-AFCF-4F614B24B30B}"/>
              </a:ext>
            </a:extLst>
          </p:cNvPr>
          <p:cNvSpPr/>
          <p:nvPr/>
        </p:nvSpPr>
        <p:spPr>
          <a:xfrm>
            <a:off x="1237128" y="1843950"/>
            <a:ext cx="7246743" cy="2862322"/>
          </a:xfrm>
          <a:prstGeom prst="rect">
            <a:avLst/>
          </a:prstGeom>
        </p:spPr>
        <p:txBody>
          <a:bodyPr wrap="square">
            <a:spAutoFit/>
          </a:bodyPr>
          <a:lstStyle/>
          <a:p>
            <a:r>
              <a:rPr lang="en-US" sz="2000" dirty="0"/>
              <a:t>In classical hypothesis testing, the “alpha level” describes how willing a researcher is to make a Type I error (false positive)</a:t>
            </a:r>
          </a:p>
          <a:p>
            <a:endParaRPr lang="en-US" sz="2000" dirty="0"/>
          </a:p>
          <a:p>
            <a:r>
              <a:rPr lang="en-US" sz="2000" dirty="0"/>
              <a:t>	Falsely rejects a true null hypothesis</a:t>
            </a:r>
          </a:p>
          <a:p>
            <a:r>
              <a:rPr lang="en-US" sz="2000" dirty="0"/>
              <a:t>	</a:t>
            </a:r>
          </a:p>
          <a:p>
            <a:r>
              <a:rPr lang="en-US" sz="2000" dirty="0"/>
              <a:t>With </a:t>
            </a:r>
            <a:r>
              <a:rPr lang="en-US" sz="2000" dirty="0">
                <a:latin typeface="Symbol" panose="05050102010706020507" pitchFamily="18" charset="2"/>
              </a:rPr>
              <a:t>a</a:t>
            </a:r>
            <a:r>
              <a:rPr lang="en-US" sz="2000" dirty="0"/>
              <a:t>=0.05 the researcher is “willing” to commit a Type I error 5% of the time</a:t>
            </a:r>
          </a:p>
          <a:p>
            <a:endParaRPr lang="en-US" sz="2000" dirty="0"/>
          </a:p>
          <a:p>
            <a:r>
              <a:rPr lang="en-US" sz="2000" dirty="0"/>
              <a:t>With one tests there is a 5% probability that we made a Type I error</a:t>
            </a:r>
          </a:p>
        </p:txBody>
      </p:sp>
    </p:spTree>
    <p:extLst>
      <p:ext uri="{BB962C8B-B14F-4D97-AF65-F5344CB8AC3E}">
        <p14:creationId xmlns:p14="http://schemas.microsoft.com/office/powerpoint/2010/main" val="743762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803" y="333412"/>
            <a:ext cx="5192477" cy="3235578"/>
          </a:xfrm>
          <a:prstGeom prst="rect">
            <a:avLst/>
          </a:prstGeom>
        </p:spPr>
      </p:pic>
      <p:pic>
        <p:nvPicPr>
          <p:cNvPr id="3" name="Picture 2"/>
          <p:cNvPicPr>
            <a:picLocks noChangeAspect="1"/>
          </p:cNvPicPr>
          <p:nvPr/>
        </p:nvPicPr>
        <p:blipFill>
          <a:blip r:embed="rId3"/>
          <a:stretch>
            <a:fillRect/>
          </a:stretch>
        </p:blipFill>
        <p:spPr>
          <a:xfrm>
            <a:off x="557973" y="3638071"/>
            <a:ext cx="7959539" cy="2987303"/>
          </a:xfrm>
          <a:prstGeom prst="rect">
            <a:avLst/>
          </a:prstGeom>
        </p:spPr>
      </p:pic>
      <p:pic>
        <p:nvPicPr>
          <p:cNvPr id="4" name="Picture 3">
            <a:extLst>
              <a:ext uri="{FF2B5EF4-FFF2-40B4-BE49-F238E27FC236}">
                <a16:creationId xmlns:a16="http://schemas.microsoft.com/office/drawing/2014/main" id="{9BA8CE82-73B5-4626-A280-84802E63A7DB}"/>
              </a:ext>
            </a:extLst>
          </p:cNvPr>
          <p:cNvPicPr>
            <a:picLocks noChangeAspect="1"/>
          </p:cNvPicPr>
          <p:nvPr/>
        </p:nvPicPr>
        <p:blipFill>
          <a:blip r:embed="rId4"/>
          <a:stretch>
            <a:fillRect/>
          </a:stretch>
        </p:blipFill>
        <p:spPr>
          <a:xfrm>
            <a:off x="5741899" y="817052"/>
            <a:ext cx="2962014" cy="2346315"/>
          </a:xfrm>
          <a:prstGeom prst="rect">
            <a:avLst/>
          </a:prstGeom>
        </p:spPr>
      </p:pic>
    </p:spTree>
    <p:extLst>
      <p:ext uri="{BB962C8B-B14F-4D97-AF65-F5344CB8AC3E}">
        <p14:creationId xmlns:p14="http://schemas.microsoft.com/office/powerpoint/2010/main" val="2184054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5B1AB14-72DB-4B80-B033-404282A7759E}"/>
              </a:ext>
            </a:extLst>
          </p:cNvPr>
          <p:cNvGrpSpPr/>
          <p:nvPr/>
        </p:nvGrpSpPr>
        <p:grpSpPr>
          <a:xfrm>
            <a:off x="339437" y="1697975"/>
            <a:ext cx="3707391" cy="4637378"/>
            <a:chOff x="1972973" y="783648"/>
            <a:chExt cx="4179744" cy="5405439"/>
          </a:xfrm>
        </p:grpSpPr>
        <p:pic>
          <p:nvPicPr>
            <p:cNvPr id="2" name="Picture 1">
              <a:extLst>
                <a:ext uri="{FF2B5EF4-FFF2-40B4-BE49-F238E27FC236}">
                  <a16:creationId xmlns:a16="http://schemas.microsoft.com/office/drawing/2014/main" id="{3FBC0B29-D6DE-44D1-8CE3-7F665D6AF295}"/>
                </a:ext>
              </a:extLst>
            </p:cNvPr>
            <p:cNvPicPr>
              <a:picLocks noChangeAspect="1"/>
            </p:cNvPicPr>
            <p:nvPr/>
          </p:nvPicPr>
          <p:blipFill>
            <a:blip r:embed="rId2"/>
            <a:stretch>
              <a:fillRect/>
            </a:stretch>
          </p:blipFill>
          <p:spPr>
            <a:xfrm>
              <a:off x="1972973" y="783648"/>
              <a:ext cx="1304925" cy="4972050"/>
            </a:xfrm>
            <a:prstGeom prst="rect">
              <a:avLst/>
            </a:prstGeom>
          </p:spPr>
        </p:pic>
        <p:pic>
          <p:nvPicPr>
            <p:cNvPr id="3" name="Picture 2">
              <a:extLst>
                <a:ext uri="{FF2B5EF4-FFF2-40B4-BE49-F238E27FC236}">
                  <a16:creationId xmlns:a16="http://schemas.microsoft.com/office/drawing/2014/main" id="{EE02E2BF-CEA9-4406-BC1F-7B1FD92763E8}"/>
                </a:ext>
              </a:extLst>
            </p:cNvPr>
            <p:cNvPicPr>
              <a:picLocks noChangeAspect="1"/>
            </p:cNvPicPr>
            <p:nvPr/>
          </p:nvPicPr>
          <p:blipFill>
            <a:blip r:embed="rId3"/>
            <a:stretch>
              <a:fillRect/>
            </a:stretch>
          </p:blipFill>
          <p:spPr>
            <a:xfrm>
              <a:off x="3257117" y="807462"/>
              <a:ext cx="2895600" cy="5381625"/>
            </a:xfrm>
            <a:prstGeom prst="rect">
              <a:avLst/>
            </a:prstGeom>
          </p:spPr>
        </p:pic>
      </p:grpSp>
      <p:sp>
        <p:nvSpPr>
          <p:cNvPr id="5" name="Rectangle 4">
            <a:extLst>
              <a:ext uri="{FF2B5EF4-FFF2-40B4-BE49-F238E27FC236}">
                <a16:creationId xmlns:a16="http://schemas.microsoft.com/office/drawing/2014/main" id="{F90F323C-7C94-43B3-BB13-7BDEAD048E80}"/>
              </a:ext>
            </a:extLst>
          </p:cNvPr>
          <p:cNvSpPr/>
          <p:nvPr/>
        </p:nvSpPr>
        <p:spPr>
          <a:xfrm>
            <a:off x="4109371" y="1697975"/>
            <a:ext cx="4142509" cy="2031325"/>
          </a:xfrm>
          <a:prstGeom prst="rect">
            <a:avLst/>
          </a:prstGeom>
        </p:spPr>
        <p:txBody>
          <a:bodyPr wrap="square">
            <a:spAutoFit/>
          </a:bodyPr>
          <a:lstStyle/>
          <a:p>
            <a:r>
              <a:rPr lang="en-US" dirty="0"/>
              <a:t>Box plots of EB diameter of embryoid body (EB) formation. Each box plot was plotted for more than 20 EBs. Boxes indicate the 25</a:t>
            </a:r>
            <a:r>
              <a:rPr lang="en-US" baseline="30000" dirty="0"/>
              <a:t>th</a:t>
            </a:r>
            <a:r>
              <a:rPr lang="en-US" dirty="0"/>
              <a:t> to 75</a:t>
            </a:r>
            <a:r>
              <a:rPr lang="en-US" baseline="30000" dirty="0"/>
              <a:t>th</a:t>
            </a:r>
            <a:r>
              <a:rPr lang="en-US" dirty="0"/>
              <a:t> percentiles and the central bars represent the median. The ends of the whiskers represent the maximum and minimum values. *</a:t>
            </a:r>
            <a:r>
              <a:rPr lang="en-US" i="1" dirty="0"/>
              <a:t>P</a:t>
            </a:r>
            <a:r>
              <a:rPr lang="en-US" dirty="0"/>
              <a:t> &lt; 0.05, </a:t>
            </a:r>
          </a:p>
        </p:txBody>
      </p:sp>
      <p:grpSp>
        <p:nvGrpSpPr>
          <p:cNvPr id="6" name="Group 5">
            <a:extLst>
              <a:ext uri="{FF2B5EF4-FFF2-40B4-BE49-F238E27FC236}">
                <a16:creationId xmlns:a16="http://schemas.microsoft.com/office/drawing/2014/main" id="{FFE24FB1-502C-4120-BBCA-058916A55BDE}"/>
              </a:ext>
            </a:extLst>
          </p:cNvPr>
          <p:cNvGrpSpPr/>
          <p:nvPr/>
        </p:nvGrpSpPr>
        <p:grpSpPr>
          <a:xfrm>
            <a:off x="339437" y="448253"/>
            <a:ext cx="5512723" cy="988661"/>
            <a:chOff x="339437" y="448253"/>
            <a:chExt cx="6600769" cy="1401328"/>
          </a:xfrm>
        </p:grpSpPr>
        <p:pic>
          <p:nvPicPr>
            <p:cNvPr id="7" name="Picture 6">
              <a:extLst>
                <a:ext uri="{FF2B5EF4-FFF2-40B4-BE49-F238E27FC236}">
                  <a16:creationId xmlns:a16="http://schemas.microsoft.com/office/drawing/2014/main" id="{872E6091-B992-41BE-958D-12558C9AA410}"/>
                </a:ext>
              </a:extLst>
            </p:cNvPr>
            <p:cNvPicPr>
              <a:picLocks noChangeAspect="1"/>
            </p:cNvPicPr>
            <p:nvPr/>
          </p:nvPicPr>
          <p:blipFill>
            <a:blip r:embed="rId4"/>
            <a:stretch>
              <a:fillRect/>
            </a:stretch>
          </p:blipFill>
          <p:spPr>
            <a:xfrm>
              <a:off x="339437" y="448253"/>
              <a:ext cx="6600769" cy="1401328"/>
            </a:xfrm>
            <a:prstGeom prst="rect">
              <a:avLst/>
            </a:prstGeom>
          </p:spPr>
        </p:pic>
        <p:sp>
          <p:nvSpPr>
            <p:cNvPr id="8" name="Rectangle 7">
              <a:extLst>
                <a:ext uri="{FF2B5EF4-FFF2-40B4-BE49-F238E27FC236}">
                  <a16:creationId xmlns:a16="http://schemas.microsoft.com/office/drawing/2014/main" id="{B9939D02-1A74-49CF-B294-ADC7827AF040}"/>
                </a:ext>
              </a:extLst>
            </p:cNvPr>
            <p:cNvSpPr/>
            <p:nvPr/>
          </p:nvSpPr>
          <p:spPr>
            <a:xfrm>
              <a:off x="3931049" y="1572582"/>
              <a:ext cx="3009157" cy="276999"/>
            </a:xfrm>
            <a:prstGeom prst="rect">
              <a:avLst/>
            </a:prstGeom>
          </p:spPr>
          <p:txBody>
            <a:bodyPr wrap="none">
              <a:spAutoFit/>
            </a:bodyPr>
            <a:lstStyle/>
            <a:p>
              <a:r>
                <a:rPr lang="pt-BR" sz="1200" i="1" dirty="0">
                  <a:latin typeface="arial" panose="020B0604020202020204" pitchFamily="34" charset="0"/>
                </a:rPr>
                <a:t>EMBO J</a:t>
              </a:r>
              <a:r>
                <a:rPr lang="pt-BR" sz="1200" dirty="0">
                  <a:latin typeface="arial" panose="020B0604020202020204" pitchFamily="34" charset="0"/>
                </a:rPr>
                <a:t>. </a:t>
              </a:r>
              <a:r>
                <a:rPr lang="pt-BR" sz="1200" dirty="0">
                  <a:solidFill>
                    <a:srgbClr val="000000"/>
                  </a:solidFill>
                  <a:latin typeface="arial" panose="020B0604020202020204" pitchFamily="34" charset="0"/>
                </a:rPr>
                <a:t>2016 Nov 2; 35(21): 2285–2300</a:t>
              </a:r>
              <a:endParaRPr lang="en-US" sz="1200" dirty="0"/>
            </a:p>
          </p:txBody>
        </p:sp>
      </p:grpSp>
      <p:sp>
        <p:nvSpPr>
          <p:cNvPr id="9" name="Rectangle 8">
            <a:extLst>
              <a:ext uri="{FF2B5EF4-FFF2-40B4-BE49-F238E27FC236}">
                <a16:creationId xmlns:a16="http://schemas.microsoft.com/office/drawing/2014/main" id="{C72F3209-1C43-44A2-8585-D6EBB3C4B150}"/>
              </a:ext>
            </a:extLst>
          </p:cNvPr>
          <p:cNvSpPr/>
          <p:nvPr/>
        </p:nvSpPr>
        <p:spPr>
          <a:xfrm>
            <a:off x="4265711" y="4132166"/>
            <a:ext cx="4609347" cy="2308324"/>
          </a:xfrm>
          <a:prstGeom prst="rect">
            <a:avLst/>
          </a:prstGeom>
          <a:ln>
            <a:solidFill>
              <a:schemeClr val="tx1"/>
            </a:solidFill>
          </a:ln>
        </p:spPr>
        <p:txBody>
          <a:bodyPr wrap="square">
            <a:spAutoFit/>
          </a:bodyPr>
          <a:lstStyle/>
          <a:p>
            <a:r>
              <a:rPr lang="en-US" dirty="0"/>
              <a:t>Statistical analysis</a:t>
            </a:r>
          </a:p>
          <a:p>
            <a:r>
              <a:rPr lang="en-US" dirty="0">
                <a:solidFill>
                  <a:srgbClr val="000000"/>
                </a:solidFill>
              </a:rPr>
              <a:t>The data are shown as the means ± SD. A two‐tailed Student's </a:t>
            </a:r>
            <a:r>
              <a:rPr lang="en-US" i="1" dirty="0">
                <a:solidFill>
                  <a:srgbClr val="000000"/>
                </a:solidFill>
              </a:rPr>
              <a:t>t‐</a:t>
            </a:r>
            <a:r>
              <a:rPr lang="en-US" dirty="0">
                <a:solidFill>
                  <a:srgbClr val="000000"/>
                </a:solidFill>
              </a:rPr>
              <a:t>test was used to analyze significant differences. Welch's correction was used for variance heterogeneity. </a:t>
            </a:r>
            <a:r>
              <a:rPr lang="en-US" i="1" dirty="0">
                <a:solidFill>
                  <a:srgbClr val="000000"/>
                </a:solidFill>
              </a:rPr>
              <a:t>P &lt; </a:t>
            </a:r>
            <a:r>
              <a:rPr lang="en-US" dirty="0">
                <a:solidFill>
                  <a:srgbClr val="000000"/>
                </a:solidFill>
              </a:rPr>
              <a:t>0.05 was considered significant (*</a:t>
            </a:r>
            <a:r>
              <a:rPr lang="en-US" i="1" dirty="0">
                <a:solidFill>
                  <a:srgbClr val="000000"/>
                </a:solidFill>
              </a:rPr>
              <a:t>P &lt; </a:t>
            </a:r>
            <a:r>
              <a:rPr lang="en-US" dirty="0">
                <a:solidFill>
                  <a:srgbClr val="000000"/>
                </a:solidFill>
              </a:rPr>
              <a:t>0.05, **</a:t>
            </a:r>
            <a:r>
              <a:rPr lang="en-US" i="1" dirty="0">
                <a:solidFill>
                  <a:srgbClr val="000000"/>
                </a:solidFill>
              </a:rPr>
              <a:t>P &lt; </a:t>
            </a:r>
            <a:r>
              <a:rPr lang="en-US" dirty="0">
                <a:solidFill>
                  <a:srgbClr val="000000"/>
                </a:solidFill>
              </a:rPr>
              <a:t>0.01). The data analyses were performed using Prism GraphPad software.</a:t>
            </a:r>
            <a:endParaRPr lang="en-US" b="0" i="0" u="none" strike="noStrike" dirty="0">
              <a:solidFill>
                <a:srgbClr val="000000"/>
              </a:solidFill>
              <a:effectLst/>
            </a:endParaRPr>
          </a:p>
        </p:txBody>
      </p:sp>
    </p:spTree>
    <p:extLst>
      <p:ext uri="{BB962C8B-B14F-4D97-AF65-F5344CB8AC3E}">
        <p14:creationId xmlns:p14="http://schemas.microsoft.com/office/powerpoint/2010/main" val="2954053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354" y="381857"/>
            <a:ext cx="3484522" cy="4214710"/>
          </a:xfrm>
          <a:prstGeom prst="rect">
            <a:avLst/>
          </a:prstGeom>
        </p:spPr>
      </p:pic>
      <p:pic>
        <p:nvPicPr>
          <p:cNvPr id="3" name="Picture 2"/>
          <p:cNvPicPr>
            <a:picLocks noChangeAspect="1"/>
          </p:cNvPicPr>
          <p:nvPr/>
        </p:nvPicPr>
        <p:blipFill>
          <a:blip r:embed="rId3"/>
          <a:stretch>
            <a:fillRect/>
          </a:stretch>
        </p:blipFill>
        <p:spPr>
          <a:xfrm>
            <a:off x="3897634" y="161814"/>
            <a:ext cx="4762813" cy="3716847"/>
          </a:xfrm>
          <a:prstGeom prst="rect">
            <a:avLst/>
          </a:prstGeom>
        </p:spPr>
      </p:pic>
      <p:pic>
        <p:nvPicPr>
          <p:cNvPr id="4" name="Picture 3"/>
          <p:cNvPicPr>
            <a:picLocks noChangeAspect="1"/>
          </p:cNvPicPr>
          <p:nvPr/>
        </p:nvPicPr>
        <p:blipFill>
          <a:blip r:embed="rId4"/>
          <a:stretch>
            <a:fillRect/>
          </a:stretch>
        </p:blipFill>
        <p:spPr>
          <a:xfrm>
            <a:off x="3077680" y="3622403"/>
            <a:ext cx="2858532" cy="3154915"/>
          </a:xfrm>
          <a:prstGeom prst="rect">
            <a:avLst/>
          </a:prstGeom>
        </p:spPr>
      </p:pic>
      <p:pic>
        <p:nvPicPr>
          <p:cNvPr id="5" name="Picture 4"/>
          <p:cNvPicPr>
            <a:picLocks noChangeAspect="1"/>
          </p:cNvPicPr>
          <p:nvPr/>
        </p:nvPicPr>
        <p:blipFill>
          <a:blip r:embed="rId5"/>
          <a:stretch>
            <a:fillRect/>
          </a:stretch>
        </p:blipFill>
        <p:spPr>
          <a:xfrm>
            <a:off x="6027970" y="3622403"/>
            <a:ext cx="2869605" cy="3203465"/>
          </a:xfrm>
          <a:prstGeom prst="rect">
            <a:avLst/>
          </a:prstGeom>
        </p:spPr>
      </p:pic>
    </p:spTree>
    <p:extLst>
      <p:ext uri="{BB962C8B-B14F-4D97-AF65-F5344CB8AC3E}">
        <p14:creationId xmlns:p14="http://schemas.microsoft.com/office/powerpoint/2010/main" val="3782228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549" y="1185785"/>
            <a:ext cx="8549678" cy="1235122"/>
          </a:xfrm>
          <a:prstGeom prst="rect">
            <a:avLst/>
          </a:prstGeom>
        </p:spPr>
      </p:pic>
      <p:sp>
        <p:nvSpPr>
          <p:cNvPr id="3" name="TextBox 2"/>
          <p:cNvSpPr txBox="1"/>
          <p:nvPr/>
        </p:nvSpPr>
        <p:spPr>
          <a:xfrm>
            <a:off x="415637" y="547662"/>
            <a:ext cx="5598866" cy="369332"/>
          </a:xfrm>
          <a:prstGeom prst="rect">
            <a:avLst/>
          </a:prstGeom>
          <a:noFill/>
        </p:spPr>
        <p:txBody>
          <a:bodyPr wrap="square" rtlCol="0">
            <a:spAutoFit/>
          </a:bodyPr>
          <a:lstStyle/>
          <a:p>
            <a:r>
              <a:rPr lang="en-US" dirty="0"/>
              <a:t>Did a one-way ANOVA, multiple comparisons to WT</a:t>
            </a:r>
          </a:p>
        </p:txBody>
      </p:sp>
      <p:pic>
        <p:nvPicPr>
          <p:cNvPr id="4" name="Picture 3"/>
          <p:cNvPicPr>
            <a:picLocks noChangeAspect="1"/>
          </p:cNvPicPr>
          <p:nvPr/>
        </p:nvPicPr>
        <p:blipFill>
          <a:blip r:embed="rId3"/>
          <a:stretch>
            <a:fillRect/>
          </a:stretch>
        </p:blipFill>
        <p:spPr>
          <a:xfrm>
            <a:off x="297549" y="2669624"/>
            <a:ext cx="8631299" cy="2899903"/>
          </a:xfrm>
          <a:prstGeom prst="rect">
            <a:avLst/>
          </a:prstGeom>
        </p:spPr>
      </p:pic>
    </p:spTree>
    <p:extLst>
      <p:ext uri="{BB962C8B-B14F-4D97-AF65-F5344CB8AC3E}">
        <p14:creationId xmlns:p14="http://schemas.microsoft.com/office/powerpoint/2010/main" val="1482343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3259" y="772744"/>
            <a:ext cx="6647576" cy="4098659"/>
          </a:xfrm>
          <a:prstGeom prst="rect">
            <a:avLst/>
          </a:prstGeom>
        </p:spPr>
      </p:pic>
    </p:spTree>
    <p:extLst>
      <p:ext uri="{BB962C8B-B14F-4D97-AF65-F5344CB8AC3E}">
        <p14:creationId xmlns:p14="http://schemas.microsoft.com/office/powerpoint/2010/main" val="3965897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46768" y="92852"/>
            <a:ext cx="4196111" cy="3666076"/>
          </a:xfrm>
          <a:prstGeom prst="rect">
            <a:avLst/>
          </a:prstGeom>
        </p:spPr>
      </p:pic>
      <p:pic>
        <p:nvPicPr>
          <p:cNvPr id="3" name="Picture 2"/>
          <p:cNvPicPr>
            <a:picLocks noChangeAspect="1"/>
          </p:cNvPicPr>
          <p:nvPr/>
        </p:nvPicPr>
        <p:blipFill>
          <a:blip r:embed="rId3"/>
          <a:stretch>
            <a:fillRect/>
          </a:stretch>
        </p:blipFill>
        <p:spPr>
          <a:xfrm>
            <a:off x="421464" y="3838211"/>
            <a:ext cx="7602763" cy="2860106"/>
          </a:xfrm>
          <a:prstGeom prst="rect">
            <a:avLst/>
          </a:prstGeom>
        </p:spPr>
      </p:pic>
      <p:pic>
        <p:nvPicPr>
          <p:cNvPr id="4" name="Picture 3"/>
          <p:cNvPicPr>
            <a:picLocks noChangeAspect="1"/>
          </p:cNvPicPr>
          <p:nvPr/>
        </p:nvPicPr>
        <p:blipFill>
          <a:blip r:embed="rId4"/>
          <a:stretch>
            <a:fillRect/>
          </a:stretch>
        </p:blipFill>
        <p:spPr>
          <a:xfrm>
            <a:off x="421464" y="0"/>
            <a:ext cx="4200371" cy="3643604"/>
          </a:xfrm>
          <a:prstGeom prst="rect">
            <a:avLst/>
          </a:prstGeom>
        </p:spPr>
      </p:pic>
    </p:spTree>
    <p:extLst>
      <p:ext uri="{BB962C8B-B14F-4D97-AF65-F5344CB8AC3E}">
        <p14:creationId xmlns:p14="http://schemas.microsoft.com/office/powerpoint/2010/main" val="4760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950" y="371628"/>
            <a:ext cx="8599085" cy="461665"/>
          </a:xfrm>
          <a:prstGeom prst="rect">
            <a:avLst/>
          </a:prstGeom>
          <a:noFill/>
        </p:spPr>
        <p:txBody>
          <a:bodyPr wrap="none" rtlCol="0">
            <a:spAutoFit/>
          </a:bodyPr>
          <a:lstStyle/>
          <a:p>
            <a:r>
              <a:rPr lang="en-US" sz="2400" dirty="0"/>
              <a:t>Why is my ANOVA significant but my post-hoc pair-wise t-tests not?</a:t>
            </a:r>
          </a:p>
        </p:txBody>
      </p:sp>
      <p:sp>
        <p:nvSpPr>
          <p:cNvPr id="4" name="TextBox 3"/>
          <p:cNvSpPr txBox="1"/>
          <p:nvPr/>
        </p:nvSpPr>
        <p:spPr>
          <a:xfrm>
            <a:off x="623345" y="1667437"/>
            <a:ext cx="8173476" cy="3170099"/>
          </a:xfrm>
          <a:prstGeom prst="rect">
            <a:avLst/>
          </a:prstGeom>
          <a:noFill/>
        </p:spPr>
        <p:txBody>
          <a:bodyPr wrap="square" rtlCol="0">
            <a:spAutoFit/>
          </a:bodyPr>
          <a:lstStyle/>
          <a:p>
            <a:r>
              <a:rPr lang="en-US" sz="2000" dirty="0"/>
              <a:t>The ANOVA and t-tests are dealing with different questions.</a:t>
            </a:r>
          </a:p>
          <a:p>
            <a:endParaRPr lang="en-US" sz="2000" dirty="0"/>
          </a:p>
          <a:p>
            <a:r>
              <a:rPr lang="en-US" sz="2000" dirty="0"/>
              <a:t>	ANOVA looks at variability between groups; t-test looks at differences 	between means</a:t>
            </a:r>
          </a:p>
          <a:p>
            <a:endParaRPr lang="en-US" sz="2000" dirty="0"/>
          </a:p>
          <a:p>
            <a:r>
              <a:rPr lang="en-US" sz="2000" dirty="0"/>
              <a:t>	ANOVA uses the entire sample size; t-tests use subsets of the data</a:t>
            </a:r>
          </a:p>
          <a:p>
            <a:endParaRPr lang="en-US" sz="2000" dirty="0"/>
          </a:p>
          <a:p>
            <a:r>
              <a:rPr lang="en-US" sz="2000" dirty="0"/>
              <a:t>Post hoc tests are more conservative because they attempts to control the overall alpha level to reduce false positive rate</a:t>
            </a:r>
          </a:p>
          <a:p>
            <a:endParaRPr lang="en-US" sz="2000" dirty="0"/>
          </a:p>
        </p:txBody>
      </p:sp>
    </p:spTree>
    <p:extLst>
      <p:ext uri="{BB962C8B-B14F-4D97-AF65-F5344CB8AC3E}">
        <p14:creationId xmlns:p14="http://schemas.microsoft.com/office/powerpoint/2010/main" val="3054105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01091-C138-492B-87DC-69C0AD69E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650" y="1580606"/>
            <a:ext cx="5222794" cy="2937821"/>
          </a:xfrm>
          <a:prstGeom prst="rect">
            <a:avLst/>
          </a:prstGeom>
        </p:spPr>
      </p:pic>
      <p:sp>
        <p:nvSpPr>
          <p:cNvPr id="5" name="TextBox 4">
            <a:extLst>
              <a:ext uri="{FF2B5EF4-FFF2-40B4-BE49-F238E27FC236}">
                <a16:creationId xmlns:a16="http://schemas.microsoft.com/office/drawing/2014/main" id="{A7064B80-CC9F-48F2-A153-AA5DECE85989}"/>
              </a:ext>
            </a:extLst>
          </p:cNvPr>
          <p:cNvSpPr txBox="1"/>
          <p:nvPr/>
        </p:nvSpPr>
        <p:spPr>
          <a:xfrm>
            <a:off x="2390633" y="4633415"/>
            <a:ext cx="4524828" cy="369332"/>
          </a:xfrm>
          <a:prstGeom prst="rect">
            <a:avLst/>
          </a:prstGeom>
          <a:noFill/>
        </p:spPr>
        <p:txBody>
          <a:bodyPr wrap="none" rtlCol="0">
            <a:spAutoFit/>
          </a:bodyPr>
          <a:lstStyle/>
          <a:p>
            <a:r>
              <a:rPr lang="en-US" dirty="0"/>
              <a:t>With thanks to John Cleese and Monty Python</a:t>
            </a:r>
          </a:p>
        </p:txBody>
      </p:sp>
    </p:spTree>
    <p:extLst>
      <p:ext uri="{BB962C8B-B14F-4D97-AF65-F5344CB8AC3E}">
        <p14:creationId xmlns:p14="http://schemas.microsoft.com/office/powerpoint/2010/main" val="1933675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DB8E6E-A636-4713-A387-075F6B2CACCB}"/>
              </a:ext>
            </a:extLst>
          </p:cNvPr>
          <p:cNvSpPr/>
          <p:nvPr/>
        </p:nvSpPr>
        <p:spPr>
          <a:xfrm>
            <a:off x="1624082" y="1696072"/>
            <a:ext cx="6107373" cy="1631216"/>
          </a:xfrm>
          <a:prstGeom prst="rect">
            <a:avLst/>
          </a:prstGeom>
        </p:spPr>
        <p:txBody>
          <a:bodyPr wrap="square">
            <a:spAutoFit/>
          </a:bodyPr>
          <a:lstStyle/>
          <a:p>
            <a:r>
              <a:rPr lang="en-US" sz="2000" dirty="0">
                <a:solidFill>
                  <a:srgbClr val="545454"/>
                </a:solidFill>
              </a:rPr>
              <a:t>One type of bias, known as “</a:t>
            </a:r>
            <a:r>
              <a:rPr lang="en-US" sz="2000" b="1" dirty="0">
                <a:solidFill>
                  <a:srgbClr val="6A6A6A"/>
                </a:solidFill>
              </a:rPr>
              <a:t>p</a:t>
            </a:r>
            <a:r>
              <a:rPr lang="en-US" sz="2000" dirty="0">
                <a:solidFill>
                  <a:srgbClr val="545454"/>
                </a:solidFill>
              </a:rPr>
              <a:t>-</a:t>
            </a:r>
            <a:r>
              <a:rPr lang="en-US" sz="2000" b="1" dirty="0">
                <a:solidFill>
                  <a:srgbClr val="6A6A6A"/>
                </a:solidFill>
              </a:rPr>
              <a:t>hacking</a:t>
            </a:r>
            <a:r>
              <a:rPr lang="en-US" sz="2000" dirty="0">
                <a:solidFill>
                  <a:srgbClr val="545454"/>
                </a:solidFill>
              </a:rPr>
              <a:t>,” occurs when researchers collect or select data or statistical analyses until nonsignificant results become significant.</a:t>
            </a:r>
          </a:p>
          <a:p>
            <a:endParaRPr lang="en-US" sz="2000" dirty="0">
              <a:solidFill>
                <a:srgbClr val="545454"/>
              </a:solidFill>
            </a:endParaRPr>
          </a:p>
          <a:p>
            <a:r>
              <a:rPr lang="en-US" sz="2000" dirty="0">
                <a:solidFill>
                  <a:srgbClr val="545454"/>
                </a:solidFill>
              </a:rPr>
              <a:t>It is a relentless search for p</a:t>
            </a:r>
            <a:r>
              <a:rPr lang="en-US" sz="2000" u="sng" dirty="0">
                <a:solidFill>
                  <a:srgbClr val="545454"/>
                </a:solidFill>
              </a:rPr>
              <a:t>&lt;</a:t>
            </a:r>
            <a:r>
              <a:rPr lang="en-US" sz="2000" dirty="0">
                <a:solidFill>
                  <a:srgbClr val="545454"/>
                </a:solidFill>
              </a:rPr>
              <a:t>0.05</a:t>
            </a:r>
            <a:endParaRPr lang="en-US" sz="2000" dirty="0"/>
          </a:p>
        </p:txBody>
      </p:sp>
      <p:sp>
        <p:nvSpPr>
          <p:cNvPr id="3" name="TextBox 2">
            <a:extLst>
              <a:ext uri="{FF2B5EF4-FFF2-40B4-BE49-F238E27FC236}">
                <a16:creationId xmlns:a16="http://schemas.microsoft.com/office/drawing/2014/main" id="{BCFA22B6-AD0A-44E6-895A-6BE3C99B7B43}"/>
              </a:ext>
            </a:extLst>
          </p:cNvPr>
          <p:cNvSpPr txBox="1"/>
          <p:nvPr/>
        </p:nvSpPr>
        <p:spPr>
          <a:xfrm>
            <a:off x="3666778" y="648268"/>
            <a:ext cx="1423788" cy="461665"/>
          </a:xfrm>
          <a:prstGeom prst="rect">
            <a:avLst/>
          </a:prstGeom>
          <a:noFill/>
        </p:spPr>
        <p:txBody>
          <a:bodyPr wrap="none" rtlCol="0">
            <a:spAutoFit/>
          </a:bodyPr>
          <a:lstStyle/>
          <a:p>
            <a:r>
              <a:rPr lang="en-US" sz="2400" dirty="0"/>
              <a:t>p-Hacking</a:t>
            </a:r>
          </a:p>
        </p:txBody>
      </p:sp>
      <p:pic>
        <p:nvPicPr>
          <p:cNvPr id="5" name="Picture 4">
            <a:extLst>
              <a:ext uri="{FF2B5EF4-FFF2-40B4-BE49-F238E27FC236}">
                <a16:creationId xmlns:a16="http://schemas.microsoft.com/office/drawing/2014/main" id="{E954547D-E89E-4DF7-B41D-75BC6D1D7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947" y="3941217"/>
            <a:ext cx="3873976" cy="1627070"/>
          </a:xfrm>
          <a:prstGeom prst="rect">
            <a:avLst/>
          </a:prstGeom>
        </p:spPr>
      </p:pic>
    </p:spTree>
    <p:extLst>
      <p:ext uri="{BB962C8B-B14F-4D97-AF65-F5344CB8AC3E}">
        <p14:creationId xmlns:p14="http://schemas.microsoft.com/office/powerpoint/2010/main" val="73752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F64D8-8F86-46E0-9DC9-11C27761D75C}"/>
              </a:ext>
            </a:extLst>
          </p:cNvPr>
          <p:cNvSpPr txBox="1"/>
          <p:nvPr/>
        </p:nvSpPr>
        <p:spPr>
          <a:xfrm>
            <a:off x="1256689" y="1420389"/>
            <a:ext cx="6957620" cy="3170099"/>
          </a:xfrm>
          <a:prstGeom prst="rect">
            <a:avLst/>
          </a:prstGeom>
          <a:noFill/>
        </p:spPr>
        <p:txBody>
          <a:bodyPr wrap="square" rtlCol="0">
            <a:spAutoFit/>
          </a:bodyPr>
          <a:lstStyle/>
          <a:p>
            <a:r>
              <a:rPr lang="en-US" sz="2000" dirty="0"/>
              <a:t>Did not have </a:t>
            </a:r>
            <a:r>
              <a:rPr lang="en-US" sz="2000" i="1" dirty="0"/>
              <a:t>a priori </a:t>
            </a:r>
            <a:r>
              <a:rPr lang="en-US" sz="2000" dirty="0"/>
              <a:t>hypotheses, instead collected a lot of data, looked for differences, and after many tests, finally found a result with p</a:t>
            </a:r>
            <a:r>
              <a:rPr lang="en-US" sz="2000" u="sng" dirty="0"/>
              <a:t>&lt;</a:t>
            </a:r>
            <a:r>
              <a:rPr lang="en-US" sz="2000" dirty="0"/>
              <a:t>0.05</a:t>
            </a:r>
          </a:p>
          <a:p>
            <a:endParaRPr lang="en-US" sz="2000" dirty="0"/>
          </a:p>
          <a:p>
            <a:r>
              <a:rPr lang="en-US" sz="2000" dirty="0"/>
              <a:t>Or, did not find p</a:t>
            </a:r>
            <a:r>
              <a:rPr lang="en-US" sz="2000" u="sng" dirty="0"/>
              <a:t>&lt;</a:t>
            </a:r>
            <a:r>
              <a:rPr lang="en-US" sz="2000" dirty="0"/>
              <a:t>0.05, so added more subjects until you did.</a:t>
            </a:r>
          </a:p>
          <a:p>
            <a:endParaRPr lang="en-US" sz="2000" dirty="0"/>
          </a:p>
          <a:p>
            <a:r>
              <a:rPr lang="en-US" sz="2000" dirty="0"/>
              <a:t>Or, eliminated “troublesome” data until you find p</a:t>
            </a:r>
            <a:r>
              <a:rPr lang="en-US" sz="2000" u="sng" dirty="0"/>
              <a:t>&lt;</a:t>
            </a:r>
            <a:r>
              <a:rPr lang="en-US" sz="2000" dirty="0"/>
              <a:t>0.05</a:t>
            </a:r>
          </a:p>
          <a:p>
            <a:endParaRPr lang="en-US" sz="2000" dirty="0"/>
          </a:p>
          <a:p>
            <a:r>
              <a:rPr lang="en-US" sz="2000" dirty="0"/>
              <a:t>Or, tried various statistical tests until you found one with the correct p-value</a:t>
            </a:r>
          </a:p>
        </p:txBody>
      </p:sp>
      <p:sp>
        <p:nvSpPr>
          <p:cNvPr id="3" name="TextBox 2">
            <a:extLst>
              <a:ext uri="{FF2B5EF4-FFF2-40B4-BE49-F238E27FC236}">
                <a16:creationId xmlns:a16="http://schemas.microsoft.com/office/drawing/2014/main" id="{51A23E43-FB32-4408-90FA-C411994B00F8}"/>
              </a:ext>
            </a:extLst>
          </p:cNvPr>
          <p:cNvSpPr txBox="1"/>
          <p:nvPr/>
        </p:nvSpPr>
        <p:spPr>
          <a:xfrm>
            <a:off x="3666778" y="648268"/>
            <a:ext cx="1423788" cy="461665"/>
          </a:xfrm>
          <a:prstGeom prst="rect">
            <a:avLst/>
          </a:prstGeom>
          <a:noFill/>
        </p:spPr>
        <p:txBody>
          <a:bodyPr wrap="none" rtlCol="0">
            <a:spAutoFit/>
          </a:bodyPr>
          <a:lstStyle/>
          <a:p>
            <a:r>
              <a:rPr lang="en-US" sz="2400" dirty="0"/>
              <a:t>p-Hacking</a:t>
            </a:r>
          </a:p>
        </p:txBody>
      </p:sp>
      <p:sp>
        <p:nvSpPr>
          <p:cNvPr id="4" name="Rectangle 3"/>
          <p:cNvSpPr/>
          <p:nvPr/>
        </p:nvSpPr>
        <p:spPr>
          <a:xfrm>
            <a:off x="1256689" y="5191371"/>
            <a:ext cx="7276081" cy="646331"/>
          </a:xfrm>
          <a:prstGeom prst="rect">
            <a:avLst/>
          </a:prstGeom>
        </p:spPr>
        <p:txBody>
          <a:bodyPr wrap="square">
            <a:spAutoFit/>
          </a:bodyPr>
          <a:lstStyle/>
          <a:p>
            <a:r>
              <a:rPr lang="en-US" dirty="0"/>
              <a:t>Nobel laureate Ronald </a:t>
            </a:r>
            <a:r>
              <a:rPr lang="en-US" dirty="0" err="1"/>
              <a:t>Coase</a:t>
            </a:r>
            <a:r>
              <a:rPr lang="en-US" dirty="0"/>
              <a:t> (British economist and author) once said</a:t>
            </a:r>
          </a:p>
          <a:p>
            <a:r>
              <a:rPr lang="en-US" dirty="0"/>
              <a:t>	 “If you torture the data enough, it will confess.”</a:t>
            </a:r>
          </a:p>
        </p:txBody>
      </p:sp>
    </p:spTree>
    <p:extLst>
      <p:ext uri="{BB962C8B-B14F-4D97-AF65-F5344CB8AC3E}">
        <p14:creationId xmlns:p14="http://schemas.microsoft.com/office/powerpoint/2010/main" val="146404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0676" y="1358578"/>
            <a:ext cx="6300558" cy="707886"/>
          </a:xfrm>
          <a:prstGeom prst="rect">
            <a:avLst/>
          </a:prstGeom>
        </p:spPr>
        <p:txBody>
          <a:bodyPr wrap="square">
            <a:spAutoFit/>
          </a:bodyPr>
          <a:lstStyle/>
          <a:p>
            <a:r>
              <a:rPr lang="en-US" sz="2000" dirty="0"/>
              <a:t>if we perform </a:t>
            </a:r>
            <a:r>
              <a:rPr lang="en-US" sz="2000" i="1" dirty="0"/>
              <a:t>m</a:t>
            </a:r>
            <a:r>
              <a:rPr lang="en-US" sz="2000" dirty="0"/>
              <a:t> hypothesis tests, what is the probability of at least 1 false positive?</a:t>
            </a:r>
          </a:p>
        </p:txBody>
      </p:sp>
      <p:sp>
        <p:nvSpPr>
          <p:cNvPr id="3" name="Rectangle 2"/>
          <p:cNvSpPr/>
          <p:nvPr/>
        </p:nvSpPr>
        <p:spPr>
          <a:xfrm>
            <a:off x="1670889" y="2638133"/>
            <a:ext cx="5635540" cy="2246769"/>
          </a:xfrm>
          <a:prstGeom prst="rect">
            <a:avLst/>
          </a:prstGeom>
        </p:spPr>
        <p:txBody>
          <a:bodyPr wrap="square">
            <a:spAutoFit/>
          </a:bodyPr>
          <a:lstStyle/>
          <a:p>
            <a:r>
              <a:rPr lang="en-US" sz="2000" dirty="0"/>
              <a:t>P(Making an error) = α </a:t>
            </a:r>
          </a:p>
          <a:p>
            <a:endParaRPr lang="en-US" sz="2000" dirty="0"/>
          </a:p>
          <a:p>
            <a:r>
              <a:rPr lang="en-US" sz="2000" dirty="0"/>
              <a:t>P(Not making an error) = 1 - α </a:t>
            </a:r>
          </a:p>
          <a:p>
            <a:endParaRPr lang="en-US" sz="2000" dirty="0"/>
          </a:p>
          <a:p>
            <a:r>
              <a:rPr lang="en-US" sz="2000" dirty="0"/>
              <a:t>P(Not making an error in </a:t>
            </a:r>
            <a:r>
              <a:rPr lang="en-US" sz="2000" i="1" dirty="0"/>
              <a:t>m</a:t>
            </a:r>
            <a:r>
              <a:rPr lang="en-US" sz="2000" dirty="0"/>
              <a:t> tests) = (1 - α)</a:t>
            </a:r>
            <a:r>
              <a:rPr lang="en-US" sz="2000" i="1" baseline="30000" dirty="0"/>
              <a:t>m</a:t>
            </a:r>
            <a:r>
              <a:rPr lang="en-US" sz="2000" dirty="0"/>
              <a:t> </a:t>
            </a:r>
          </a:p>
          <a:p>
            <a:endParaRPr lang="en-US" sz="2000" dirty="0"/>
          </a:p>
          <a:p>
            <a:r>
              <a:rPr lang="en-US" sz="2000" dirty="0"/>
              <a:t>P(Making at least 1 error in </a:t>
            </a:r>
            <a:r>
              <a:rPr lang="en-US" sz="2000" i="1" dirty="0"/>
              <a:t>m</a:t>
            </a:r>
            <a:r>
              <a:rPr lang="en-US" sz="2000" dirty="0"/>
              <a:t> tests) = 1 - (1 - α)</a:t>
            </a:r>
            <a:r>
              <a:rPr lang="en-US" sz="2000" i="1" baseline="30000" dirty="0"/>
              <a:t>m</a:t>
            </a:r>
          </a:p>
        </p:txBody>
      </p:sp>
      <p:sp>
        <p:nvSpPr>
          <p:cNvPr id="4" name="TextBox 3">
            <a:extLst>
              <a:ext uri="{FF2B5EF4-FFF2-40B4-BE49-F238E27FC236}">
                <a16:creationId xmlns:a16="http://schemas.microsoft.com/office/drawing/2014/main" id="{F9D1ADE9-D28D-4301-B5AB-7540B4FE0FA7}"/>
              </a:ext>
            </a:extLst>
          </p:cNvPr>
          <p:cNvSpPr txBox="1"/>
          <p:nvPr/>
        </p:nvSpPr>
        <p:spPr>
          <a:xfrm>
            <a:off x="2190466" y="593677"/>
            <a:ext cx="4596386" cy="461665"/>
          </a:xfrm>
          <a:prstGeom prst="rect">
            <a:avLst/>
          </a:prstGeom>
          <a:noFill/>
        </p:spPr>
        <p:txBody>
          <a:bodyPr wrap="none" rtlCol="0">
            <a:spAutoFit/>
          </a:bodyPr>
          <a:lstStyle/>
          <a:p>
            <a:r>
              <a:rPr lang="en-US" sz="2400" dirty="0"/>
              <a:t>Type 1 error rate in multiple testing</a:t>
            </a:r>
          </a:p>
        </p:txBody>
      </p:sp>
    </p:spTree>
    <p:extLst>
      <p:ext uri="{BB962C8B-B14F-4D97-AF65-F5344CB8AC3E}">
        <p14:creationId xmlns:p14="http://schemas.microsoft.com/office/powerpoint/2010/main" val="178669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hackin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56" y="117356"/>
            <a:ext cx="4053983" cy="64863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066793" y="1376632"/>
            <a:ext cx="4937083" cy="3381182"/>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601893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9145" y="1469091"/>
            <a:ext cx="6503894" cy="3806256"/>
          </a:xfrm>
          <a:prstGeom prst="rect">
            <a:avLst/>
          </a:prstGeom>
        </p:spPr>
      </p:pic>
    </p:spTree>
    <p:extLst>
      <p:ext uri="{BB962C8B-B14F-4D97-AF65-F5344CB8AC3E}">
        <p14:creationId xmlns:p14="http://schemas.microsoft.com/office/powerpoint/2010/main" val="214968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5762" y="376237"/>
            <a:ext cx="8372475" cy="6105525"/>
          </a:xfrm>
          <a:prstGeom prst="rect">
            <a:avLst/>
          </a:prstGeom>
        </p:spPr>
      </p:pic>
    </p:spTree>
    <p:extLst>
      <p:ext uri="{BB962C8B-B14F-4D97-AF65-F5344CB8AC3E}">
        <p14:creationId xmlns:p14="http://schemas.microsoft.com/office/powerpoint/2010/main" val="198986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912" y="404812"/>
            <a:ext cx="8258175" cy="6048375"/>
          </a:xfrm>
          <a:prstGeom prst="rect">
            <a:avLst/>
          </a:prstGeom>
        </p:spPr>
      </p:pic>
    </p:spTree>
    <p:extLst>
      <p:ext uri="{BB962C8B-B14F-4D97-AF65-F5344CB8AC3E}">
        <p14:creationId xmlns:p14="http://schemas.microsoft.com/office/powerpoint/2010/main" val="4131983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6925" y="581025"/>
            <a:ext cx="5010150" cy="5695950"/>
          </a:xfrm>
          <a:prstGeom prst="rect">
            <a:avLst/>
          </a:prstGeom>
        </p:spPr>
      </p:pic>
    </p:spTree>
    <p:extLst>
      <p:ext uri="{BB962C8B-B14F-4D97-AF65-F5344CB8AC3E}">
        <p14:creationId xmlns:p14="http://schemas.microsoft.com/office/powerpoint/2010/main" val="2018463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3761" y="1362286"/>
            <a:ext cx="6813992" cy="2246769"/>
          </a:xfrm>
          <a:prstGeom prst="rect">
            <a:avLst/>
          </a:prstGeom>
        </p:spPr>
        <p:txBody>
          <a:bodyPr wrap="square">
            <a:spAutoFit/>
          </a:bodyPr>
          <a:lstStyle/>
          <a:p>
            <a:r>
              <a:rPr lang="en-US" sz="2000" dirty="0"/>
              <a:t>These research behaviors are seemingly encouraged because researchers are rewarded for statistically signiﬁcant ﬁndings (e.g., higher publication rates and, therefore, more publications for promotion)</a:t>
            </a:r>
          </a:p>
          <a:p>
            <a:endParaRPr lang="en-US" sz="2000" dirty="0"/>
          </a:p>
          <a:p>
            <a:r>
              <a:rPr lang="en-US" sz="2000" dirty="0"/>
              <a:t>To ensure that their work is accepted for publication, researchers may take steps to guarantee statistical signiﬁcance…</a:t>
            </a:r>
          </a:p>
        </p:txBody>
      </p:sp>
      <p:sp>
        <p:nvSpPr>
          <p:cNvPr id="3" name="Rectangle 2"/>
          <p:cNvSpPr/>
          <p:nvPr/>
        </p:nvSpPr>
        <p:spPr>
          <a:xfrm>
            <a:off x="1607536" y="4315423"/>
            <a:ext cx="5706442" cy="1631216"/>
          </a:xfrm>
          <a:prstGeom prst="rect">
            <a:avLst/>
          </a:prstGeom>
          <a:ln>
            <a:solidFill>
              <a:schemeClr val="tx1"/>
            </a:solidFill>
          </a:ln>
        </p:spPr>
        <p:txBody>
          <a:bodyPr wrap="square">
            <a:spAutoFit/>
          </a:bodyPr>
          <a:lstStyle/>
          <a:p>
            <a:r>
              <a:rPr lang="en-US" sz="2000" dirty="0"/>
              <a:t>One solution to the problem of p-hacking is to pre-specify or preregister every aspect of the analysis.</a:t>
            </a:r>
          </a:p>
          <a:p>
            <a:endParaRPr lang="en-US" sz="2000" dirty="0"/>
          </a:p>
          <a:p>
            <a:r>
              <a:rPr lang="en-US" sz="2000" dirty="0"/>
              <a:t>Another is to only analyze data related to </a:t>
            </a:r>
            <a:r>
              <a:rPr lang="en-US" sz="2000" i="1" dirty="0"/>
              <a:t>a priori </a:t>
            </a:r>
            <a:r>
              <a:rPr lang="en-US" sz="2000" dirty="0"/>
              <a:t>hypotheses.</a:t>
            </a:r>
          </a:p>
        </p:txBody>
      </p:sp>
    </p:spTree>
    <p:extLst>
      <p:ext uri="{BB962C8B-B14F-4D97-AF65-F5344CB8AC3E}">
        <p14:creationId xmlns:p14="http://schemas.microsoft.com/office/powerpoint/2010/main" val="713001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1A1C7-AEBB-42D1-A939-3633CB9D328B}"/>
              </a:ext>
            </a:extLst>
          </p:cNvPr>
          <p:cNvSpPr txBox="1"/>
          <p:nvPr/>
        </p:nvSpPr>
        <p:spPr>
          <a:xfrm>
            <a:off x="3671248" y="1005159"/>
            <a:ext cx="1451439" cy="461665"/>
          </a:xfrm>
          <a:prstGeom prst="rect">
            <a:avLst/>
          </a:prstGeom>
          <a:noFill/>
        </p:spPr>
        <p:txBody>
          <a:bodyPr wrap="square" rtlCol="0">
            <a:spAutoFit/>
          </a:bodyPr>
          <a:lstStyle/>
          <a:p>
            <a:r>
              <a:rPr lang="en-US" sz="2400" dirty="0"/>
              <a:t>But…</a:t>
            </a:r>
          </a:p>
        </p:txBody>
      </p:sp>
      <p:sp>
        <p:nvSpPr>
          <p:cNvPr id="3" name="TextBox 2">
            <a:extLst>
              <a:ext uri="{FF2B5EF4-FFF2-40B4-BE49-F238E27FC236}">
                <a16:creationId xmlns:a16="http://schemas.microsoft.com/office/drawing/2014/main" id="{536BCF28-893E-4CE8-87EA-1F76ADD697E5}"/>
              </a:ext>
            </a:extLst>
          </p:cNvPr>
          <p:cNvSpPr txBox="1"/>
          <p:nvPr/>
        </p:nvSpPr>
        <p:spPr>
          <a:xfrm>
            <a:off x="1139589" y="2013045"/>
            <a:ext cx="7219665" cy="1938992"/>
          </a:xfrm>
          <a:prstGeom prst="rect">
            <a:avLst/>
          </a:prstGeom>
          <a:noFill/>
        </p:spPr>
        <p:txBody>
          <a:bodyPr wrap="square" rtlCol="0">
            <a:spAutoFit/>
          </a:bodyPr>
          <a:lstStyle/>
          <a:p>
            <a:r>
              <a:rPr lang="en-US" sz="2000" dirty="0"/>
              <a:t>Many datasets are under analyzed; you could miss something useful</a:t>
            </a:r>
          </a:p>
          <a:p>
            <a:endParaRPr lang="en-US" sz="2000" dirty="0"/>
          </a:p>
          <a:p>
            <a:r>
              <a:rPr lang="en-US" sz="2000" dirty="0"/>
              <a:t>Unplanned findings should be presented as hypotheses to be formally tested in future studies</a:t>
            </a:r>
          </a:p>
          <a:p>
            <a:endParaRPr lang="en-US" sz="2000" dirty="0"/>
          </a:p>
          <a:p>
            <a:r>
              <a:rPr lang="en-US" sz="2000" dirty="0"/>
              <a:t>But…</a:t>
            </a:r>
          </a:p>
        </p:txBody>
      </p:sp>
    </p:spTree>
    <p:extLst>
      <p:ext uri="{BB962C8B-B14F-4D97-AF65-F5344CB8AC3E}">
        <p14:creationId xmlns:p14="http://schemas.microsoft.com/office/powerpoint/2010/main" val="4024927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7C7B34-4BDC-4E5A-AC52-8BED7421D657}"/>
              </a:ext>
            </a:extLst>
          </p:cNvPr>
          <p:cNvSpPr/>
          <p:nvPr/>
        </p:nvSpPr>
        <p:spPr>
          <a:xfrm>
            <a:off x="771098" y="4518069"/>
            <a:ext cx="7642747" cy="1631216"/>
          </a:xfrm>
          <a:prstGeom prst="rect">
            <a:avLst/>
          </a:prstGeom>
        </p:spPr>
        <p:txBody>
          <a:bodyPr wrap="square">
            <a:spAutoFit/>
          </a:bodyPr>
          <a:lstStyle/>
          <a:p>
            <a:r>
              <a:rPr lang="en-US" sz="2000" dirty="0">
                <a:solidFill>
                  <a:srgbClr val="222222"/>
                </a:solidFill>
              </a:rPr>
              <a:t>The study ended early in 2008 when the data showed that not only did vitamin E fail to decrease the risk of prostate cancer — it may have actually increased the risk instead</a:t>
            </a:r>
          </a:p>
          <a:p>
            <a:endParaRPr lang="en-US" sz="2000" dirty="0">
              <a:solidFill>
                <a:srgbClr val="222222"/>
              </a:solidFill>
            </a:endParaRPr>
          </a:p>
          <a:p>
            <a:r>
              <a:rPr lang="en-US" sz="2000" dirty="0">
                <a:solidFill>
                  <a:srgbClr val="222222"/>
                </a:solidFill>
              </a:rPr>
              <a:t>SELECT cost $114 million to conduct</a:t>
            </a:r>
            <a:endParaRPr lang="en-US" sz="2000" dirty="0"/>
          </a:p>
        </p:txBody>
      </p:sp>
      <p:sp>
        <p:nvSpPr>
          <p:cNvPr id="3" name="Rectangle 2">
            <a:extLst>
              <a:ext uri="{FF2B5EF4-FFF2-40B4-BE49-F238E27FC236}">
                <a16:creationId xmlns:a16="http://schemas.microsoft.com/office/drawing/2014/main" id="{2BF2F3EA-5CC5-4971-A707-052900DB8052}"/>
              </a:ext>
            </a:extLst>
          </p:cNvPr>
          <p:cNvSpPr/>
          <p:nvPr/>
        </p:nvSpPr>
        <p:spPr>
          <a:xfrm>
            <a:off x="771098" y="971956"/>
            <a:ext cx="7902053" cy="3170099"/>
          </a:xfrm>
          <a:prstGeom prst="rect">
            <a:avLst/>
          </a:prstGeom>
        </p:spPr>
        <p:txBody>
          <a:bodyPr wrap="square">
            <a:spAutoFit/>
          </a:bodyPr>
          <a:lstStyle/>
          <a:p>
            <a:r>
              <a:rPr lang="en-US" sz="2000" dirty="0">
                <a:solidFill>
                  <a:srgbClr val="333333"/>
                </a:solidFill>
              </a:rPr>
              <a:t>A trial, published in 1998, in which beta carotene and vitamin E were tested for lung cancer prevention in 29,000 Finnish men who smoked, those who took vitamin E had 32 percent less prostate cancer. Neither beta carotene nor vitamin E prevented lung cancer. In fact, the men who smoked and took beta carotene were more apt to get lung cancer and die from it than men who didn't take this supplement.</a:t>
            </a:r>
          </a:p>
          <a:p>
            <a:endParaRPr lang="en-US" sz="2000" dirty="0">
              <a:solidFill>
                <a:srgbClr val="333333"/>
              </a:solidFill>
            </a:endParaRPr>
          </a:p>
          <a:p>
            <a:r>
              <a:rPr lang="en-US" sz="2000" dirty="0">
                <a:solidFill>
                  <a:srgbClr val="333333"/>
                </a:solidFill>
              </a:rPr>
              <a:t>This lead to the </a:t>
            </a:r>
            <a:r>
              <a:rPr lang="en-US" sz="2000" dirty="0">
                <a:solidFill>
                  <a:srgbClr val="222222"/>
                </a:solidFill>
              </a:rPr>
              <a:t>Selenium and Vitamin E Cancer Prevention Trial (</a:t>
            </a:r>
            <a:r>
              <a:rPr lang="en-US" sz="2000" dirty="0">
                <a:solidFill>
                  <a:srgbClr val="333333"/>
                </a:solidFill>
              </a:rPr>
              <a:t>SELECT), the largest cancer prevention trial ever planned (&gt;35,000 men followed for 12 years at 400 study sites, enrollment started in 2001)</a:t>
            </a:r>
            <a:endParaRPr lang="en-US" sz="2000" dirty="0"/>
          </a:p>
        </p:txBody>
      </p:sp>
      <p:sp>
        <p:nvSpPr>
          <p:cNvPr id="4" name="TextBox 3">
            <a:extLst>
              <a:ext uri="{FF2B5EF4-FFF2-40B4-BE49-F238E27FC236}">
                <a16:creationId xmlns:a16="http://schemas.microsoft.com/office/drawing/2014/main" id="{40E6DBB0-3538-4F04-B280-65D54F2DA037}"/>
              </a:ext>
            </a:extLst>
          </p:cNvPr>
          <p:cNvSpPr txBox="1"/>
          <p:nvPr/>
        </p:nvSpPr>
        <p:spPr>
          <a:xfrm>
            <a:off x="1409132" y="469177"/>
            <a:ext cx="6325736" cy="461665"/>
          </a:xfrm>
          <a:prstGeom prst="rect">
            <a:avLst/>
          </a:prstGeom>
          <a:noFill/>
        </p:spPr>
        <p:txBody>
          <a:bodyPr wrap="square" rtlCol="0">
            <a:spAutoFit/>
          </a:bodyPr>
          <a:lstStyle/>
          <a:p>
            <a:pPr algn="ctr"/>
            <a:r>
              <a:rPr lang="en-US" sz="2400" dirty="0"/>
              <a:t>… a Cautionary Tale</a:t>
            </a:r>
          </a:p>
        </p:txBody>
      </p:sp>
    </p:spTree>
    <p:extLst>
      <p:ext uri="{BB962C8B-B14F-4D97-AF65-F5344CB8AC3E}">
        <p14:creationId xmlns:p14="http://schemas.microsoft.com/office/powerpoint/2010/main" val="237554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hackin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366" y="1228777"/>
            <a:ext cx="4959197" cy="511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347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B0270-E905-4881-BCD0-00FC82FC9AE9}"/>
              </a:ext>
            </a:extLst>
          </p:cNvPr>
          <p:cNvSpPr/>
          <p:nvPr/>
        </p:nvSpPr>
        <p:spPr>
          <a:xfrm>
            <a:off x="949988" y="1176397"/>
            <a:ext cx="7400499" cy="2554545"/>
          </a:xfrm>
          <a:prstGeom prst="rect">
            <a:avLst/>
          </a:prstGeom>
        </p:spPr>
        <p:txBody>
          <a:bodyPr wrap="square">
            <a:spAutoFit/>
          </a:bodyPr>
          <a:lstStyle/>
          <a:p>
            <a:r>
              <a:rPr lang="en-US" sz="2000" dirty="0"/>
              <a:t>If alpha (Type I error rate, AKA level of significance) = 0.05 and there are 3 comparisons to be made, the Type I error rate changes:</a:t>
            </a:r>
          </a:p>
          <a:p>
            <a:endParaRPr lang="en-US" sz="2000" dirty="0"/>
          </a:p>
          <a:p>
            <a:r>
              <a:rPr lang="en-US" sz="2000" dirty="0"/>
              <a:t>	1−(1−0.05)</a:t>
            </a:r>
            <a:r>
              <a:rPr lang="en-US" sz="2000" baseline="30000" dirty="0"/>
              <a:t>3</a:t>
            </a:r>
            <a:r>
              <a:rPr lang="en-US" sz="2000" dirty="0"/>
              <a:t> = 14.3%</a:t>
            </a:r>
          </a:p>
          <a:p>
            <a:endParaRPr lang="en-US" sz="2000" dirty="0"/>
          </a:p>
          <a:p>
            <a:r>
              <a:rPr lang="en-US" sz="2000" dirty="0"/>
              <a:t>Instead of a 5% probability of a Type I error with one test, there is a 14.3% probability that at least one of the three tests is a false positive</a:t>
            </a:r>
          </a:p>
          <a:p>
            <a:endParaRPr lang="en-US" sz="2000" dirty="0"/>
          </a:p>
        </p:txBody>
      </p:sp>
      <p:sp>
        <p:nvSpPr>
          <p:cNvPr id="3" name="TextBox 2">
            <a:extLst>
              <a:ext uri="{FF2B5EF4-FFF2-40B4-BE49-F238E27FC236}">
                <a16:creationId xmlns:a16="http://schemas.microsoft.com/office/drawing/2014/main" id="{F9D1ADE9-D28D-4301-B5AB-7540B4FE0FA7}"/>
              </a:ext>
            </a:extLst>
          </p:cNvPr>
          <p:cNvSpPr txBox="1"/>
          <p:nvPr/>
        </p:nvSpPr>
        <p:spPr>
          <a:xfrm>
            <a:off x="2190466" y="593677"/>
            <a:ext cx="4596386" cy="461665"/>
          </a:xfrm>
          <a:prstGeom prst="rect">
            <a:avLst/>
          </a:prstGeom>
          <a:noFill/>
        </p:spPr>
        <p:txBody>
          <a:bodyPr wrap="none" rtlCol="0">
            <a:spAutoFit/>
          </a:bodyPr>
          <a:lstStyle/>
          <a:p>
            <a:r>
              <a:rPr lang="en-US" sz="2400" dirty="0"/>
              <a:t>Type 1 error rate in multiple testing</a:t>
            </a:r>
          </a:p>
        </p:txBody>
      </p:sp>
      <p:pic>
        <p:nvPicPr>
          <p:cNvPr id="4" name="Picture 3">
            <a:extLst>
              <a:ext uri="{FF2B5EF4-FFF2-40B4-BE49-F238E27FC236}">
                <a16:creationId xmlns:a16="http://schemas.microsoft.com/office/drawing/2014/main" id="{8EE1D719-23AD-42C7-8247-7CAA0F63DB82}"/>
              </a:ext>
            </a:extLst>
          </p:cNvPr>
          <p:cNvPicPr>
            <a:picLocks noChangeAspect="1"/>
          </p:cNvPicPr>
          <p:nvPr/>
        </p:nvPicPr>
        <p:blipFill>
          <a:blip r:embed="rId2"/>
          <a:stretch>
            <a:fillRect/>
          </a:stretch>
        </p:blipFill>
        <p:spPr>
          <a:xfrm>
            <a:off x="399558" y="3851997"/>
            <a:ext cx="5168689" cy="2575015"/>
          </a:xfrm>
          <a:prstGeom prst="rect">
            <a:avLst/>
          </a:prstGeom>
        </p:spPr>
      </p:pic>
      <p:pic>
        <p:nvPicPr>
          <p:cNvPr id="5" name="Picture 4">
            <a:extLst>
              <a:ext uri="{FF2B5EF4-FFF2-40B4-BE49-F238E27FC236}">
                <a16:creationId xmlns:a16="http://schemas.microsoft.com/office/drawing/2014/main" id="{0528294B-4361-4FAA-BFDC-F36D85751967}"/>
              </a:ext>
            </a:extLst>
          </p:cNvPr>
          <p:cNvPicPr>
            <a:picLocks noChangeAspect="1"/>
          </p:cNvPicPr>
          <p:nvPr/>
        </p:nvPicPr>
        <p:blipFill>
          <a:blip r:embed="rId3"/>
          <a:stretch>
            <a:fillRect/>
          </a:stretch>
        </p:blipFill>
        <p:spPr>
          <a:xfrm>
            <a:off x="343948" y="6427012"/>
            <a:ext cx="3343275" cy="276225"/>
          </a:xfrm>
          <a:prstGeom prst="rect">
            <a:avLst/>
          </a:prstGeom>
        </p:spPr>
      </p:pic>
      <p:pic>
        <p:nvPicPr>
          <p:cNvPr id="6" name="Picture 5"/>
          <p:cNvPicPr>
            <a:picLocks noChangeAspect="1"/>
          </p:cNvPicPr>
          <p:nvPr/>
        </p:nvPicPr>
        <p:blipFill>
          <a:blip r:embed="rId4"/>
          <a:stretch>
            <a:fillRect/>
          </a:stretch>
        </p:blipFill>
        <p:spPr>
          <a:xfrm>
            <a:off x="5751157" y="3927114"/>
            <a:ext cx="3039259" cy="2675932"/>
          </a:xfrm>
          <a:prstGeom prst="rect">
            <a:avLst/>
          </a:prstGeom>
        </p:spPr>
      </p:pic>
      <p:sp>
        <p:nvSpPr>
          <p:cNvPr id="7" name="Rectangle 6"/>
          <p:cNvSpPr/>
          <p:nvPr/>
        </p:nvSpPr>
        <p:spPr>
          <a:xfrm>
            <a:off x="5751157" y="3544220"/>
            <a:ext cx="2931893" cy="307777"/>
          </a:xfrm>
          <a:prstGeom prst="rect">
            <a:avLst/>
          </a:prstGeom>
        </p:spPr>
        <p:txBody>
          <a:bodyPr wrap="none">
            <a:spAutoFit/>
          </a:bodyPr>
          <a:lstStyle/>
          <a:p>
            <a:r>
              <a:rPr lang="en-US" sz="1400" dirty="0"/>
              <a:t>Probability of At Least 1 False Positive</a:t>
            </a:r>
          </a:p>
        </p:txBody>
      </p:sp>
    </p:spTree>
    <p:extLst>
      <p:ext uri="{BB962C8B-B14F-4D97-AF65-F5344CB8AC3E}">
        <p14:creationId xmlns:p14="http://schemas.microsoft.com/office/powerpoint/2010/main" val="23306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19E730-E212-4447-A9C3-F385E89E5AE7}"/>
              </a:ext>
            </a:extLst>
          </p:cNvPr>
          <p:cNvSpPr/>
          <p:nvPr/>
        </p:nvSpPr>
        <p:spPr>
          <a:xfrm>
            <a:off x="786082" y="424966"/>
            <a:ext cx="7834705" cy="5940088"/>
          </a:xfrm>
          <a:prstGeom prst="rect">
            <a:avLst/>
          </a:prstGeom>
        </p:spPr>
        <p:txBody>
          <a:bodyPr wrap="square">
            <a:spAutoFit/>
          </a:bodyPr>
          <a:lstStyle/>
          <a:p>
            <a:r>
              <a:rPr lang="en-US" sz="2000" b="1" dirty="0">
                <a:solidFill>
                  <a:srgbClr val="333399"/>
                </a:solidFill>
              </a:rPr>
              <a:t>Example</a:t>
            </a:r>
            <a:endParaRPr lang="en-US" sz="2000" dirty="0">
              <a:solidFill>
                <a:srgbClr val="000000"/>
              </a:solidFill>
            </a:endParaRPr>
          </a:p>
          <a:p>
            <a:endParaRPr lang="en-US" sz="2000" dirty="0">
              <a:solidFill>
                <a:srgbClr val="000000"/>
              </a:solidFill>
            </a:endParaRPr>
          </a:p>
          <a:p>
            <a:r>
              <a:rPr lang="en-US" sz="2000" dirty="0">
                <a:solidFill>
                  <a:srgbClr val="000000"/>
                </a:solidFill>
              </a:rPr>
              <a:t>You compare control and treated animals, and you measure the level of three different enzymes in the blood plasma. </a:t>
            </a:r>
          </a:p>
          <a:p>
            <a:endParaRPr lang="en-US" sz="2000" dirty="0">
              <a:solidFill>
                <a:srgbClr val="000000"/>
              </a:solidFill>
            </a:endParaRPr>
          </a:p>
          <a:p>
            <a:r>
              <a:rPr lang="en-US" sz="2000" dirty="0">
                <a:solidFill>
                  <a:srgbClr val="000000"/>
                </a:solidFill>
              </a:rPr>
              <a:t>You perform three separate t-tests, one for each enzyme, and use the traditional cutoff of alpha=0.05 for declaring each p value to be significant. Even if the treatment doesn't actually do anything, there is a 14% chance that one or more of your t tests will be “statistically significant”. </a:t>
            </a:r>
          </a:p>
          <a:p>
            <a:endParaRPr lang="en-US" sz="2000" dirty="0">
              <a:solidFill>
                <a:srgbClr val="000000"/>
              </a:solidFill>
            </a:endParaRPr>
          </a:p>
          <a:p>
            <a:r>
              <a:rPr lang="en-US" sz="2000" dirty="0">
                <a:solidFill>
                  <a:srgbClr val="000000"/>
                </a:solidFill>
              </a:rPr>
              <a:t>If you compare 10 different enzyme levels with 10 t-tests, the chance of obtaining at least one “significant” p value by chance alone, even if the treatment really does nothing, is 40%. </a:t>
            </a:r>
          </a:p>
          <a:p>
            <a:endParaRPr lang="en-US" sz="2000" dirty="0">
              <a:solidFill>
                <a:srgbClr val="000000"/>
              </a:solidFill>
            </a:endParaRPr>
          </a:p>
          <a:p>
            <a:r>
              <a:rPr lang="en-US" sz="2000" dirty="0">
                <a:solidFill>
                  <a:srgbClr val="000000"/>
                </a:solidFill>
              </a:rPr>
              <a:t>Finally, imagine that you test 100 different enzymes, at 10 time points, with 12 pre-treatments... If you don't correct for multiple comparisons, you are almost certain to find that some of them are 'significant', even if all null hypotheses are true.</a:t>
            </a:r>
            <a:endParaRPr lang="en-US" sz="2000" b="0" i="0" u="none" strike="noStrike" dirty="0">
              <a:solidFill>
                <a:srgbClr val="000000"/>
              </a:solidFill>
              <a:effectLst/>
            </a:endParaRPr>
          </a:p>
        </p:txBody>
      </p:sp>
    </p:spTree>
    <p:extLst>
      <p:ext uri="{BB962C8B-B14F-4D97-AF65-F5344CB8AC3E}">
        <p14:creationId xmlns:p14="http://schemas.microsoft.com/office/powerpoint/2010/main" val="359980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8274" y="1945635"/>
            <a:ext cx="6288334" cy="2246769"/>
          </a:xfrm>
          <a:prstGeom prst="rect">
            <a:avLst/>
          </a:prstGeom>
        </p:spPr>
        <p:txBody>
          <a:bodyPr wrap="square">
            <a:spAutoFit/>
          </a:bodyPr>
          <a:lstStyle/>
          <a:p>
            <a:r>
              <a:rPr lang="en-US" sz="2000" dirty="0"/>
              <a:t>Genomics = Lots of Data = Lots of Hypothesis Tests</a:t>
            </a:r>
          </a:p>
          <a:p>
            <a:endParaRPr lang="en-US" sz="2000" dirty="0"/>
          </a:p>
          <a:p>
            <a:r>
              <a:rPr lang="en-US" sz="2000" dirty="0"/>
              <a:t>A typical microarray experiment might result in performing</a:t>
            </a:r>
          </a:p>
          <a:p>
            <a:r>
              <a:rPr lang="en-US" sz="2000" dirty="0"/>
              <a:t>10000 separate hypothesis tests. </a:t>
            </a:r>
          </a:p>
          <a:p>
            <a:endParaRPr lang="en-US" sz="2000" dirty="0"/>
          </a:p>
          <a:p>
            <a:r>
              <a:rPr lang="en-US" sz="2000" dirty="0"/>
              <a:t>If we use a standard p-value cut-off of 0.05, we’d expect 500 genes to be deemed “significant” by chance.</a:t>
            </a:r>
          </a:p>
        </p:txBody>
      </p:sp>
      <p:sp>
        <p:nvSpPr>
          <p:cNvPr id="3" name="TextBox 2"/>
          <p:cNvSpPr txBox="1"/>
          <p:nvPr/>
        </p:nvSpPr>
        <p:spPr>
          <a:xfrm>
            <a:off x="2386242" y="704136"/>
            <a:ext cx="3423694" cy="461665"/>
          </a:xfrm>
          <a:prstGeom prst="rect">
            <a:avLst/>
          </a:prstGeom>
          <a:noFill/>
        </p:spPr>
        <p:txBody>
          <a:bodyPr wrap="none" rtlCol="0">
            <a:spAutoFit/>
          </a:bodyPr>
          <a:lstStyle/>
          <a:p>
            <a:r>
              <a:rPr lang="en-US" sz="2400" dirty="0"/>
              <a:t>Another way to look at it..</a:t>
            </a:r>
          </a:p>
        </p:txBody>
      </p:sp>
    </p:spTree>
    <p:extLst>
      <p:ext uri="{BB962C8B-B14F-4D97-AF65-F5344CB8AC3E}">
        <p14:creationId xmlns:p14="http://schemas.microsoft.com/office/powerpoint/2010/main" val="3497327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A8ABDB-F51B-4BB6-BEF7-C5B365C62BC1}"/>
              </a:ext>
            </a:extLst>
          </p:cNvPr>
          <p:cNvSpPr/>
          <p:nvPr/>
        </p:nvSpPr>
        <p:spPr>
          <a:xfrm>
            <a:off x="979225" y="584848"/>
            <a:ext cx="6994477" cy="461665"/>
          </a:xfrm>
          <a:prstGeom prst="rect">
            <a:avLst/>
          </a:prstGeom>
        </p:spPr>
        <p:txBody>
          <a:bodyPr wrap="square">
            <a:spAutoFit/>
          </a:bodyPr>
          <a:lstStyle/>
          <a:p>
            <a:pPr algn="ctr"/>
            <a:r>
              <a:rPr lang="en-US" sz="2400" dirty="0"/>
              <a:t>What can you do?</a:t>
            </a:r>
          </a:p>
        </p:txBody>
      </p:sp>
      <p:sp>
        <p:nvSpPr>
          <p:cNvPr id="5" name="Rectangle 4">
            <a:extLst>
              <a:ext uri="{FF2B5EF4-FFF2-40B4-BE49-F238E27FC236}">
                <a16:creationId xmlns:a16="http://schemas.microsoft.com/office/drawing/2014/main" id="{11968C07-187F-4E79-9BB0-9FC8A63B01C0}"/>
              </a:ext>
            </a:extLst>
          </p:cNvPr>
          <p:cNvSpPr/>
          <p:nvPr/>
        </p:nvSpPr>
        <p:spPr>
          <a:xfrm>
            <a:off x="1071639" y="1446605"/>
            <a:ext cx="7359557" cy="4708981"/>
          </a:xfrm>
          <a:prstGeom prst="rect">
            <a:avLst/>
          </a:prstGeom>
        </p:spPr>
        <p:txBody>
          <a:bodyPr wrap="square">
            <a:spAutoFit/>
          </a:bodyPr>
          <a:lstStyle/>
          <a:p>
            <a:r>
              <a:rPr lang="en-US" sz="2000" dirty="0"/>
              <a:t>Use multiple comparison methods that find ways to bring the Type I error rate back to 5% </a:t>
            </a:r>
          </a:p>
          <a:p>
            <a:endParaRPr lang="en-US" sz="2000" dirty="0"/>
          </a:p>
          <a:p>
            <a:r>
              <a:rPr lang="en-US" sz="2000" dirty="0"/>
              <a:t>	“Controlling” Type I error by “adjusting” p-values</a:t>
            </a:r>
          </a:p>
          <a:p>
            <a:endParaRPr lang="en-US" sz="2000" dirty="0"/>
          </a:p>
          <a:p>
            <a:r>
              <a:rPr lang="en-US" sz="2000" dirty="0"/>
              <a:t>Very active area of statistics - many different methods have been described</a:t>
            </a:r>
          </a:p>
          <a:p>
            <a:endParaRPr lang="en-US" sz="2000" dirty="0"/>
          </a:p>
          <a:p>
            <a:r>
              <a:rPr lang="en-US" sz="2000" dirty="0"/>
              <a:t>Also: Replication is helpful</a:t>
            </a:r>
          </a:p>
          <a:p>
            <a:endParaRPr lang="en-US" sz="2000" dirty="0"/>
          </a:p>
          <a:p>
            <a:r>
              <a:rPr lang="en-US" sz="2000" dirty="0"/>
              <a:t>If we are concerned that a finding is simply an artifact of sampling variability that we happened to discover because of a blind application of classical hypothesis testing, then the best way to resolve the question is to conduct the experiment again (and again)</a:t>
            </a:r>
          </a:p>
          <a:p>
            <a:endParaRPr lang="en-US" sz="2000" dirty="0"/>
          </a:p>
        </p:txBody>
      </p:sp>
    </p:spTree>
    <p:extLst>
      <p:ext uri="{BB962C8B-B14F-4D97-AF65-F5344CB8AC3E}">
        <p14:creationId xmlns:p14="http://schemas.microsoft.com/office/powerpoint/2010/main" val="15670093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1349</TotalTime>
  <Words>2992</Words>
  <Application>Microsoft Office PowerPoint</Application>
  <PresentationFormat>On-screen Show (4:3)</PresentationFormat>
  <Paragraphs>285</Paragraphs>
  <Slides>58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vt:lpstr>
      <vt:lpstr>Calibri</vt:lpstr>
      <vt:lpstr>Calibri Light</vt:lpstr>
      <vt:lpstr>Mangal</vt:lpstr>
      <vt:lpstr>Symbol</vt:lpstr>
      <vt:lpstr>Office Theme</vt:lpstr>
      <vt:lpstr>Multiple Comparisons and p-hacking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T</dc:creator>
  <cp:lastModifiedBy>Randy King</cp:lastModifiedBy>
  <cp:revision>119</cp:revision>
  <dcterms:created xsi:type="dcterms:W3CDTF">2018-10-09T22:41:15Z</dcterms:created>
  <dcterms:modified xsi:type="dcterms:W3CDTF">2019-10-30T17:59:29Z</dcterms:modified>
</cp:coreProperties>
</file>